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5875FF8-B655-41C4-BBBB-042DF79B9596}"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F4D72-B4EF-4E3F-BB09-F434B021322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4827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875FF8-B655-41C4-BBBB-042DF79B9596}"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3215401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875FF8-B655-41C4-BBBB-042DF79B9596}"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2555027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5875FF8-B655-41C4-BBBB-042DF79B9596}"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415393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ru-RU" smtClean="0"/>
              <a:t>Образец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5875FF8-B655-41C4-BBBB-042DF79B9596}" type="datetimeFigureOut">
              <a:rPr lang="ru-RU" smtClean="0"/>
              <a:t>20.01.2022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6FFF4D72-B4EF-4E3F-BB09-F434B021322B}" type="slidenum">
              <a:rPr lang="ru-RU" smtClean="0"/>
              <a:t>‹#›</a:t>
            </a:fld>
            <a:endParaRPr lang="ru-RU"/>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231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5875FF8-B655-41C4-BBBB-042DF79B9596}" type="datetimeFigureOut">
              <a:rPr lang="ru-RU" smtClean="0"/>
              <a:t>20.01.2022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1998365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9728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217920" y="2582334"/>
            <a:ext cx="4937760" cy="3378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5875FF8-B655-41C4-BBBB-042DF79B9596}" type="datetimeFigureOut">
              <a:rPr lang="ru-RU" smtClean="0"/>
              <a:t>20.01.2022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2459571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5875FF8-B655-41C4-BBBB-042DF79B9596}" type="datetimeFigureOut">
              <a:rPr lang="ru-RU" smtClean="0"/>
              <a:t>20.01.2022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14640799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5875FF8-B655-41C4-BBBB-042DF79B9596}" type="datetimeFigureOut">
              <a:rPr lang="ru-RU" smtClean="0"/>
              <a:t>20.01.2022</a:t>
            </a:fld>
            <a:endParaRPr lang="ru-RU"/>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ru-RU"/>
          </a:p>
        </p:txBody>
      </p:sp>
      <p:sp>
        <p:nvSpPr>
          <p:cNvPr id="9" name="Slide Number Placeholder 8"/>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1153452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ru-RU" smtClean="0"/>
              <a:t>Образец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15875FF8-B655-41C4-BBBB-042DF79B9596}" type="datetimeFigureOut">
              <a:rPr lang="ru-RU" smtClean="0"/>
              <a:t>20.01.2022</a:t>
            </a:fld>
            <a:endParaRPr lang="ru-RU"/>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ru-RU"/>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FFF4D72-B4EF-4E3F-BB09-F434B021322B}" type="slidenum">
              <a:rPr lang="ru-RU" smtClean="0"/>
              <a:t>‹#›</a:t>
            </a:fld>
            <a:endParaRPr lang="ru-RU"/>
          </a:p>
        </p:txBody>
      </p:sp>
    </p:spTree>
    <p:extLst>
      <p:ext uri="{BB962C8B-B14F-4D97-AF65-F5344CB8AC3E}">
        <p14:creationId xmlns:p14="http://schemas.microsoft.com/office/powerpoint/2010/main" val="329664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15875FF8-B655-41C4-BBBB-042DF79B9596}" type="datetimeFigureOut">
              <a:rPr lang="ru-RU" smtClean="0"/>
              <a:t>20.01.2022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6FFF4D72-B4EF-4E3F-BB09-F434B021322B}" type="slidenum">
              <a:rPr lang="ru-RU" smtClean="0"/>
              <a:t>‹#›</a:t>
            </a:fld>
            <a:endParaRPr lang="ru-RU"/>
          </a:p>
        </p:txBody>
      </p:sp>
    </p:spTree>
    <p:extLst>
      <p:ext uri="{BB962C8B-B14F-4D97-AF65-F5344CB8AC3E}">
        <p14:creationId xmlns:p14="http://schemas.microsoft.com/office/powerpoint/2010/main" val="21178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15875FF8-B655-41C4-BBBB-042DF79B9596}" type="datetimeFigureOut">
              <a:rPr lang="ru-RU" smtClean="0"/>
              <a:t>20.01.2022</a:t>
            </a:fld>
            <a:endParaRPr lang="ru-RU"/>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ru-RU"/>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6FFF4D72-B4EF-4E3F-BB09-F434B021322B}" type="slidenum">
              <a:rPr lang="ru-RU" smtClean="0"/>
              <a:t>‹#›</a:t>
            </a:fld>
            <a:endParaRPr lang="ru-RU"/>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83512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97280" y="758952"/>
            <a:ext cx="10058400" cy="2775818"/>
          </a:xfrm>
        </p:spPr>
        <p:txBody>
          <a:bodyPr>
            <a:normAutofit/>
          </a:bodyPr>
          <a:lstStyle/>
          <a:p>
            <a:pPr algn="ctr"/>
            <a:r>
              <a:rPr lang="ru-RU" sz="3600" b="1" i="1" dirty="0">
                <a:latin typeface="Times New Roman" panose="02020603050405020304" pitchFamily="18" charset="0"/>
                <a:cs typeface="Times New Roman" panose="02020603050405020304" pitchFamily="18" charset="0"/>
              </a:rPr>
              <a:t>МЛАДШИЙ ШКОЛЬНЫЙ </a:t>
            </a:r>
            <a:r>
              <a:rPr lang="ru-RU" sz="3600" b="1" i="1" dirty="0" smtClean="0">
                <a:latin typeface="Times New Roman" panose="02020603050405020304" pitchFamily="18" charset="0"/>
                <a:cs typeface="Times New Roman" panose="02020603050405020304" pitchFamily="18" charset="0"/>
              </a:rPr>
              <a:t>ВОЗРАСТ</a:t>
            </a:r>
            <a:br>
              <a:rPr lang="ru-RU" sz="3600" b="1" i="1" dirty="0" smtClean="0">
                <a:latin typeface="Times New Roman" panose="02020603050405020304" pitchFamily="18" charset="0"/>
                <a:cs typeface="Times New Roman" panose="02020603050405020304" pitchFamily="18" charset="0"/>
              </a:rPr>
            </a:br>
            <a:r>
              <a:rPr lang="ru-RU" sz="3600" b="1" i="1" dirty="0" smtClean="0">
                <a:latin typeface="Times New Roman" panose="02020603050405020304" pitchFamily="18" charset="0"/>
                <a:cs typeface="Times New Roman" panose="02020603050405020304" pitchFamily="18" charset="0"/>
              </a:rPr>
              <a:t> </a:t>
            </a:r>
            <a:r>
              <a:rPr lang="ru-RU" sz="3600" b="1" i="1" dirty="0">
                <a:latin typeface="Times New Roman" panose="02020603050405020304" pitchFamily="18" charset="0"/>
                <a:cs typeface="Times New Roman" panose="02020603050405020304" pitchFamily="18" charset="0"/>
              </a:rPr>
              <a:t>(ОТ 6–7 ДО 10–11 ЛЕТ)</a:t>
            </a:r>
          </a:p>
        </p:txBody>
      </p:sp>
      <p:sp>
        <p:nvSpPr>
          <p:cNvPr id="3" name="Подзаголовок 2"/>
          <p:cNvSpPr>
            <a:spLocks noGrp="1"/>
          </p:cNvSpPr>
          <p:nvPr>
            <p:ph type="subTitle" idx="1"/>
          </p:nvPr>
        </p:nvSpPr>
        <p:spPr/>
        <p:txBody>
          <a:bodyPr>
            <a:normAutofit lnSpcReduction="10000"/>
          </a:bodyPr>
          <a:lstStyle/>
          <a:p>
            <a:pPr algn="ctr"/>
            <a:endParaRPr lang="ru-RU" sz="3200" b="1" i="1" dirty="0" smtClean="0">
              <a:solidFill>
                <a:schemeClr val="tx1"/>
              </a:solidFill>
              <a:latin typeface="Times New Roman" panose="02020603050405020304" pitchFamily="18" charset="0"/>
              <a:cs typeface="Times New Roman" panose="02020603050405020304" pitchFamily="18" charset="0"/>
            </a:endParaRPr>
          </a:p>
          <a:p>
            <a:pPr algn="ctr"/>
            <a:r>
              <a:rPr lang="ru-RU" sz="3200" b="1" i="1" dirty="0" smtClean="0">
                <a:solidFill>
                  <a:schemeClr val="tx1"/>
                </a:solidFill>
                <a:latin typeface="Times New Roman" panose="02020603050405020304" pitchFamily="18" charset="0"/>
                <a:cs typeface="Times New Roman" panose="02020603050405020304" pitchFamily="18" charset="0"/>
              </a:rPr>
              <a:t>Лекция 9</a:t>
            </a:r>
            <a:endParaRPr lang="ru-RU" sz="3200" b="1" i="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8037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1"/>
          </a:xfrm>
          <a:prstGeom prst="rect">
            <a:avLst/>
          </a:prstGeom>
        </p:spPr>
        <p:txBody>
          <a:bodyPr wrap="square">
            <a:spAutoFit/>
          </a:bodyPr>
          <a:lstStyle/>
          <a:p>
            <a:pPr algn="ctr"/>
            <a:r>
              <a:rPr lang="ru-RU" b="1" dirty="0" smtClean="0">
                <a:latin typeface="Times New Roman" panose="02020603050405020304" pitchFamily="18" charset="0"/>
                <a:cs typeface="Times New Roman" panose="02020603050405020304" pitchFamily="18" charset="0"/>
              </a:rPr>
              <a:t>Таблица 8 Сравнительная характеристика эмпирического и теоретического мышления</a:t>
            </a:r>
          </a:p>
          <a:p>
            <a:pPr algn="just"/>
            <a:endParaRPr lang="ru-RU" b="1"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1501253" y="646330"/>
            <a:ext cx="9184943" cy="5454219"/>
          </a:xfrm>
          <a:prstGeom prst="rect">
            <a:avLst/>
          </a:prstGeom>
        </p:spPr>
      </p:pic>
    </p:spTree>
    <p:extLst>
      <p:ext uri="{BB962C8B-B14F-4D97-AF65-F5344CB8AC3E}">
        <p14:creationId xmlns:p14="http://schemas.microsoft.com/office/powerpoint/2010/main" val="3724548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использовать структурные единицы теоретического обобщения в процессе обучения, то теоретическое мышление будет активно развиваться и к концу младшего школьного возраста полностью сформируется.</a:t>
            </a:r>
          </a:p>
          <a:p>
            <a:pPr algn="just"/>
            <a:r>
              <a:rPr lang="ru-RU" dirty="0" smtClean="0">
                <a:latin typeface="Times New Roman" panose="02020603050405020304" pitchFamily="18" charset="0"/>
                <a:cs typeface="Times New Roman" panose="02020603050405020304" pitchFamily="18" charset="0"/>
              </a:rPr>
              <a:t>В процессе школьного обучения происходит усвоение и обобщение знаний и умений, формируются интеллектуальные операции. Таким образом, в младшем школьном возрасте идет активное интеллектуальное развитие.</a:t>
            </a:r>
          </a:p>
          <a:p>
            <a:pPr algn="just"/>
            <a:r>
              <a:rPr lang="ru-RU" dirty="0" smtClean="0">
                <a:latin typeface="Times New Roman" panose="02020603050405020304" pitchFamily="18" charset="0"/>
                <a:cs typeface="Times New Roman" panose="02020603050405020304" pitchFamily="18" charset="0"/>
              </a:rPr>
              <a:t>К концу младшего школьного возраста формируются элементы трудовой, художественной, общественно-полезной деятельности и создаются предпосылки к развитию </a:t>
            </a:r>
            <a:r>
              <a:rPr lang="ru-RU" b="1" i="1" dirty="0" smtClean="0">
                <a:latin typeface="Times New Roman" panose="02020603050405020304" pitchFamily="18" charset="0"/>
                <a:cs typeface="Times New Roman" panose="02020603050405020304" pitchFamily="18" charset="0"/>
              </a:rPr>
              <a:t>чувства взрослости</a:t>
            </a:r>
            <a:r>
              <a:rPr lang="ru-RU" dirty="0" smtClean="0">
                <a:latin typeface="Times New Roman" panose="02020603050405020304" pitchFamily="18" charset="0"/>
                <a:cs typeface="Times New Roman" panose="02020603050405020304" pitchFamily="18" charset="0"/>
              </a:rPr>
              <a:t>.</a:t>
            </a:r>
          </a:p>
          <a:p>
            <a:pPr algn="ctr"/>
            <a:r>
              <a:rPr lang="ru-RU" b="1" dirty="0" smtClean="0">
                <a:solidFill>
                  <a:srgbClr val="FF0000"/>
                </a:solidFill>
                <a:latin typeface="Times New Roman" panose="02020603050405020304" pitchFamily="18" charset="0"/>
                <a:cs typeface="Times New Roman" panose="02020603050405020304" pitchFamily="18" charset="0"/>
              </a:rPr>
              <a:t>8.4. Кризис семи лет</a:t>
            </a:r>
          </a:p>
          <a:p>
            <a:pPr algn="just"/>
            <a:r>
              <a:rPr lang="ru-RU" dirty="0" smtClean="0">
                <a:latin typeface="Times New Roman" panose="02020603050405020304" pitchFamily="18" charset="0"/>
                <a:cs typeface="Times New Roman" panose="02020603050405020304" pitchFamily="18" charset="0"/>
              </a:rPr>
              <a:t>Личностное развитие и появление самосознания в дошкольном возрасте становятся причинами кризиса семи лет. Основные признаки этого кризиса: 1) потеря непосредственности. В момент возникновения желания и осуществления действия возникает переживание, смысл которого состоит в том, какое значение это действие будет иметь для ребенка;</a:t>
            </a:r>
          </a:p>
          <a:p>
            <a:pPr algn="just"/>
            <a:r>
              <a:rPr lang="ru-RU" dirty="0" smtClean="0">
                <a:latin typeface="Times New Roman" panose="02020603050405020304" pitchFamily="18" charset="0"/>
                <a:cs typeface="Times New Roman" panose="02020603050405020304" pitchFamily="18" charset="0"/>
              </a:rPr>
              <a:t>2) </a:t>
            </a:r>
            <a:r>
              <a:rPr lang="ru-RU" dirty="0" err="1" smtClean="0">
                <a:latin typeface="Times New Roman" panose="02020603050405020304" pitchFamily="18" charset="0"/>
                <a:cs typeface="Times New Roman" panose="02020603050405020304" pitchFamily="18" charset="0"/>
              </a:rPr>
              <a:t>манерничание</a:t>
            </a:r>
            <a:r>
              <a:rPr lang="ru-RU" dirty="0" smtClean="0">
                <a:latin typeface="Times New Roman" panose="02020603050405020304" pitchFamily="18" charset="0"/>
                <a:cs typeface="Times New Roman" panose="02020603050405020304" pitchFamily="18" charset="0"/>
              </a:rPr>
              <a:t>. У ребенка появляются тайны, он начинает что-либо скрывать от взрослых, строить из себя умного, строгого и т. д.;</a:t>
            </a:r>
          </a:p>
          <a:p>
            <a:pPr algn="just"/>
            <a:r>
              <a:rPr lang="ru-RU" dirty="0" smtClean="0">
                <a:latin typeface="Times New Roman" panose="02020603050405020304" pitchFamily="18" charset="0"/>
                <a:cs typeface="Times New Roman" panose="02020603050405020304" pitchFamily="18" charset="0"/>
              </a:rPr>
              <a:t>3) симптом «горькой конфеты». Когда ребенку, плохо он старается этого не показывать.</a:t>
            </a:r>
          </a:p>
          <a:p>
            <a:pPr algn="just"/>
            <a:r>
              <a:rPr lang="ru-RU" dirty="0" smtClean="0">
                <a:latin typeface="Times New Roman" panose="02020603050405020304" pitchFamily="18" charset="0"/>
                <a:cs typeface="Times New Roman" panose="02020603050405020304" pitchFamily="18" charset="0"/>
              </a:rPr>
              <a:t>Появление данных признаков ведет к трудностям в общении со взрослыми, ребенок замыкается, становится неуправляемым.</a:t>
            </a:r>
          </a:p>
          <a:p>
            <a:pPr algn="just"/>
            <a:r>
              <a:rPr lang="ru-RU" dirty="0" smtClean="0">
                <a:latin typeface="Times New Roman" panose="02020603050405020304" pitchFamily="18" charset="0"/>
                <a:cs typeface="Times New Roman" panose="02020603050405020304" pitchFamily="18" charset="0"/>
              </a:rPr>
              <a:t>В основе этих проблем лежат переживания, с их появлением связано возникновение внутренней жизни ребенка. Становление внутренней жизни, жизни переживаний – очень важный момент, так как теперь ориентация поведения будет</a:t>
            </a:r>
          </a:p>
          <a:p>
            <a:pPr algn="just"/>
            <a:r>
              <a:rPr lang="ru-RU" dirty="0" smtClean="0">
                <a:latin typeface="Times New Roman" panose="02020603050405020304" pitchFamily="18" charset="0"/>
                <a:cs typeface="Times New Roman" panose="02020603050405020304" pitchFamily="18" charset="0"/>
              </a:rPr>
              <a:t>преломляться через личные переживания ребенка. Внутренняя жизнь непосредственно не накладывается на внешнюю, но оказывает на нее влияние.</a:t>
            </a:r>
          </a:p>
          <a:p>
            <a:pPr algn="just"/>
            <a:r>
              <a:rPr lang="ru-RU" dirty="0" smtClean="0">
                <a:latin typeface="Times New Roman" panose="02020603050405020304" pitchFamily="18" charset="0"/>
                <a:cs typeface="Times New Roman" panose="02020603050405020304" pitchFamily="18" charset="0"/>
              </a:rPr>
              <a:t>Кризис семи лет влечет за собой переход к новой социальной ситуации, которая требует нового содержания отношений. Ребенку необходимо вступить в отношения с людьми, осуществляющими новую для него, обязательную, общественно необходимую и общественно полезную деятельность. Прежние социальные отношения (детский сад и др.) уже исчерпали себя, поэтому он стремится скорее пойти в школу и вступить в новые социальные отношения. Но, несмотря на желание идти в школу, не все дети готовы к обучению. Это показали наблюдения за первыми днями пребывания ребенка в</a:t>
            </a:r>
          </a:p>
          <a:p>
            <a:pPr algn="just"/>
            <a:r>
              <a:rPr lang="ru-RU" dirty="0" smtClean="0">
                <a:latin typeface="Times New Roman" panose="02020603050405020304" pitchFamily="18" charset="0"/>
                <a:cs typeface="Times New Roman" panose="02020603050405020304" pitchFamily="18" charset="0"/>
              </a:rPr>
              <a:t>стенах данного учреждения.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75702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проработавший несколько лет в школе, заметил, что когда  первоклассников на первых уроках просили нарисовать четыре кружочка и три из них раскрасить желтым, а один – синим, то они закрашивали их разными цветами и</a:t>
            </a:r>
          </a:p>
          <a:p>
            <a:pPr algn="just"/>
            <a:r>
              <a:rPr lang="ru-RU" dirty="0" smtClean="0">
                <a:latin typeface="Times New Roman" panose="02020603050405020304" pitchFamily="18" charset="0"/>
                <a:cs typeface="Times New Roman" panose="02020603050405020304" pitchFamily="18" charset="0"/>
              </a:rPr>
              <a:t>объясняли это тем, что так красиво. Данный факт говорит о том, что правила еще не стали правилами поведения для ребенка.</a:t>
            </a:r>
          </a:p>
          <a:p>
            <a:pPr algn="just"/>
            <a:r>
              <a:rPr lang="ru-RU" dirty="0" smtClean="0">
                <a:latin typeface="Times New Roman" panose="02020603050405020304" pitchFamily="18" charset="0"/>
                <a:cs typeface="Times New Roman" panose="02020603050405020304" pitchFamily="18" charset="0"/>
              </a:rPr>
              <a:t>Еще один пример: на первых уроках первоклассникам не задают домашнего задания, а они спрашивают: «А уроки?» Это свидетельствует о том, что получение домашнего задания ставит их в определенные отношения с окружающим миром, а так как дети в этом возрасте стремятся к взрослым отношениям, возникает такой вопрос. </a:t>
            </a:r>
          </a:p>
          <a:p>
            <a:pPr algn="just"/>
            <a:r>
              <a:rPr lang="ru-RU" dirty="0" smtClean="0">
                <a:latin typeface="Times New Roman" panose="02020603050405020304" pitchFamily="18" charset="0"/>
                <a:cs typeface="Times New Roman" panose="02020603050405020304" pitchFamily="18" charset="0"/>
              </a:rPr>
              <a:t>Во время перемены первоклассники стараются подойти к учителю, дотронуться до него или обнять его. Это остатки прежних отношений, прежних форм общения, свойственных дошкольному возрасту.</a:t>
            </a:r>
          </a:p>
          <a:p>
            <a:pPr algn="just"/>
            <a:r>
              <a:rPr lang="ru-RU" b="1" dirty="0" smtClean="0">
                <a:latin typeface="Times New Roman" panose="02020603050405020304" pitchFamily="18" charset="0"/>
                <a:cs typeface="Times New Roman" panose="02020603050405020304" pitchFamily="18" charset="0"/>
              </a:rPr>
              <a:t>Симптом потери непосредственности </a:t>
            </a:r>
            <a:r>
              <a:rPr lang="ru-RU" dirty="0" smtClean="0">
                <a:latin typeface="Times New Roman" panose="02020603050405020304" pitchFamily="18" charset="0"/>
                <a:cs typeface="Times New Roman" panose="02020603050405020304" pitchFamily="18" charset="0"/>
              </a:rPr>
              <a:t>разграничивает дошкольное детство и младший школьный возраст. По мнению Л.С. Выготского, между желанием что-то сделать и самой деятельностью возникает новый момент: ориентировка в том, что принесет ребенку осуществление той или иной деятельности. Иными словами, ребенок задумывается о смысле деятельности, о получении удовлетворения или неудовлетворения от того, какое место он займет в отношениях со взрослыми, т. е. возникает эмоционально-смысловая ориентация основы поступка.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говорил, что там и тогда, где и когда появляется ориентация на смысл поступка, там и тогда ребенок переходит в новый возраст.</a:t>
            </a:r>
          </a:p>
          <a:p>
            <a:pPr algn="just"/>
            <a:r>
              <a:rPr lang="ru-RU" dirty="0" smtClean="0">
                <a:latin typeface="Times New Roman" panose="02020603050405020304" pitchFamily="18" charset="0"/>
                <a:cs typeface="Times New Roman" panose="02020603050405020304" pitchFamily="18" charset="0"/>
              </a:rPr>
              <a:t>От того, когда ребенок пойдет в школу, насколько он готов к обучению, будет зависеть течение кризиса. Если ребенок придет в школу поздно (7,3–8 лет), то ему придется пройти через следующие фазы.</a:t>
            </a:r>
          </a:p>
          <a:p>
            <a:pPr algn="just"/>
            <a:r>
              <a:rPr lang="ru-RU" b="1" i="1" dirty="0" smtClean="0">
                <a:latin typeface="Times New Roman" panose="02020603050405020304" pitchFamily="18" charset="0"/>
                <a:cs typeface="Times New Roman" panose="02020603050405020304" pitchFamily="18" charset="0"/>
              </a:rPr>
              <a:t>1. Докритическая фаза. </a:t>
            </a:r>
            <a:r>
              <a:rPr lang="ru-RU" dirty="0" smtClean="0">
                <a:latin typeface="Times New Roman" panose="02020603050405020304" pitchFamily="18" charset="0"/>
                <a:cs typeface="Times New Roman" panose="02020603050405020304" pitchFamily="18" charset="0"/>
              </a:rPr>
              <a:t>Игра уже не интересует ребенка так, как раньше, она отходит на второй план. Он старается внести изменения в игру, возникает стремление к продуктивной, значимой, оцениваемой взрослыми деятельности. У ребенка начинает появляться субъективное желание стать взрослым. </a:t>
            </a:r>
            <a:r>
              <a:rPr lang="ru-RU" b="1" i="1" dirty="0" smtClean="0">
                <a:latin typeface="Times New Roman" panose="02020603050405020304" pitchFamily="18" charset="0"/>
                <a:cs typeface="Times New Roman" panose="02020603050405020304" pitchFamily="18" charset="0"/>
              </a:rPr>
              <a:t>Критическая фаза. </a:t>
            </a:r>
            <a:r>
              <a:rPr lang="ru-RU" dirty="0" smtClean="0">
                <a:latin typeface="Times New Roman" panose="02020603050405020304" pitchFamily="18" charset="0"/>
                <a:cs typeface="Times New Roman" panose="02020603050405020304" pitchFamily="18" charset="0"/>
              </a:rPr>
              <a:t>Так как ребенок субъективно и объективно готов к обучению в школе, а формальный переход запаздывает, то у него возникает неудовлетворенность своим положением, он начинает испытывать эмоционально-личностный дискомфорт, в поведении появляется негативная симптоматика, направленная в первую очередь на родителей.</a:t>
            </a:r>
          </a:p>
        </p:txBody>
      </p:sp>
    </p:spTree>
    <p:extLst>
      <p:ext uri="{BB962C8B-B14F-4D97-AF65-F5344CB8AC3E}">
        <p14:creationId xmlns:p14="http://schemas.microsoft.com/office/powerpoint/2010/main" val="1285667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117562"/>
            <a:ext cx="12192000" cy="7017306"/>
          </a:xfrm>
          <a:prstGeom prst="rect">
            <a:avLst/>
          </a:prstGeom>
        </p:spPr>
        <p:txBody>
          <a:bodyPr wrap="square">
            <a:spAutoFit/>
          </a:bodyPr>
          <a:lstStyle/>
          <a:p>
            <a:pPr algn="just"/>
            <a:r>
              <a:rPr lang="ru-RU" b="1" i="1" dirty="0" smtClean="0">
                <a:latin typeface="Times New Roman" panose="02020603050405020304" pitchFamily="18" charset="0"/>
                <a:cs typeface="Times New Roman" panose="02020603050405020304" pitchFamily="18" charset="0"/>
              </a:rPr>
              <a:t>2. </a:t>
            </a:r>
            <a:r>
              <a:rPr lang="ru-RU" b="1" i="1" dirty="0" err="1" smtClean="0">
                <a:latin typeface="Times New Roman" panose="02020603050405020304" pitchFamily="18" charset="0"/>
                <a:cs typeface="Times New Roman" panose="02020603050405020304" pitchFamily="18" charset="0"/>
              </a:rPr>
              <a:t>Посткритическая</a:t>
            </a:r>
            <a:r>
              <a:rPr lang="ru-RU" b="1" i="1" dirty="0" smtClean="0">
                <a:latin typeface="Times New Roman" panose="02020603050405020304" pitchFamily="18" charset="0"/>
                <a:cs typeface="Times New Roman" panose="02020603050405020304" pitchFamily="18" charset="0"/>
              </a:rPr>
              <a:t> фаза. </a:t>
            </a:r>
            <a:r>
              <a:rPr lang="ru-RU" dirty="0" smtClean="0">
                <a:latin typeface="Times New Roman" panose="02020603050405020304" pitchFamily="18" charset="0"/>
                <a:cs typeface="Times New Roman" panose="02020603050405020304" pitchFamily="18" charset="0"/>
              </a:rPr>
              <a:t>Когда ребенок приходит в школу, его эмоциональное состояние стабилизируется и восстанавливается внутренний комфорт. </a:t>
            </a:r>
          </a:p>
          <a:p>
            <a:pPr algn="just"/>
            <a:r>
              <a:rPr lang="ru-RU" dirty="0" smtClean="0">
                <a:latin typeface="Times New Roman" panose="02020603050405020304" pitchFamily="18" charset="0"/>
                <a:cs typeface="Times New Roman" panose="02020603050405020304" pitchFamily="18" charset="0"/>
              </a:rPr>
              <a:t>У детей, пришедших в школу рано (6–6,3 года), отмечаются следующие фазы.</a:t>
            </a:r>
          </a:p>
          <a:p>
            <a:pPr algn="just"/>
            <a:r>
              <a:rPr lang="ru-RU" dirty="0" smtClean="0">
                <a:latin typeface="Times New Roman" panose="02020603050405020304" pitchFamily="18" charset="0"/>
                <a:cs typeface="Times New Roman" panose="02020603050405020304" pitchFamily="18" charset="0"/>
              </a:rPr>
              <a:t>1. Ребенка на данном этапе больше занимает не учеба, а игра, пока она остается его ведущей деятельностью. Поэтому у него могут быть лишь субъективные предпосылки для учения в школе, а объективные еще не сформированы.</a:t>
            </a:r>
          </a:p>
          <a:p>
            <a:pPr algn="just"/>
            <a:r>
              <a:rPr lang="ru-RU" dirty="0" smtClean="0">
                <a:latin typeface="Times New Roman" panose="02020603050405020304" pitchFamily="18" charset="0"/>
                <a:cs typeface="Times New Roman" panose="02020603050405020304" pitchFamily="18" charset="0"/>
              </a:rPr>
              <a:t>2. Так как у ребенка еще не сформировались предпосылки для перехода от игровой деятельности к учебной, он продолжает играть и на уроке, и дома, что приводит к возникновению проблем в учебе и поведении. Ребенок испытывает</a:t>
            </a:r>
          </a:p>
          <a:p>
            <a:pPr algn="just"/>
            <a:r>
              <a:rPr lang="ru-RU" dirty="0" smtClean="0">
                <a:latin typeface="Times New Roman" panose="02020603050405020304" pitchFamily="18" charset="0"/>
                <a:cs typeface="Times New Roman" panose="02020603050405020304" pitchFamily="18" charset="0"/>
              </a:rPr>
              <a:t>неудовлетворенность своим общественным положением, переживает эмоционально-личностный дискомфорт. Негативная симптоматика, появляющаяся в поведении, направлена против родителей и учителей.</a:t>
            </a:r>
          </a:p>
          <a:p>
            <a:pPr algn="just"/>
            <a:r>
              <a:rPr lang="ru-RU" dirty="0" smtClean="0">
                <a:latin typeface="Times New Roman" panose="02020603050405020304" pitchFamily="18" charset="0"/>
                <a:cs typeface="Times New Roman" panose="02020603050405020304" pitchFamily="18" charset="0"/>
              </a:rPr>
              <a:t>3. Ребенку приходится параллельно, на равных условиях, осваивать учебную программу и желательную игровую деятельность. Если ему удается это сделать, то эмоционально-личностный комфорт восстанавливается и негативная симптоматика сглаживается. В противном случае негативные процессы, характерные для второй фазы, будут усиливаться.</a:t>
            </a:r>
          </a:p>
          <a:p>
            <a:pPr algn="just"/>
            <a:r>
              <a:rPr lang="ru-RU" dirty="0" smtClean="0">
                <a:latin typeface="Times New Roman" panose="02020603050405020304" pitchFamily="18" charset="0"/>
                <a:cs typeface="Times New Roman" panose="02020603050405020304" pitchFamily="18" charset="0"/>
              </a:rPr>
              <a:t>Отставание в учебе у детей, рано пришедших в школу, может наблюдаться не только в первом классе, но и в последующих классах и привести к общей неуспеваемости ребенка в школе.</a:t>
            </a:r>
          </a:p>
          <a:p>
            <a:pPr algn="ctr"/>
            <a:r>
              <a:rPr lang="ru-RU" b="1" dirty="0" smtClean="0">
                <a:solidFill>
                  <a:srgbClr val="FF0000"/>
                </a:solidFill>
                <a:latin typeface="Times New Roman" panose="02020603050405020304" pitchFamily="18" charset="0"/>
                <a:cs typeface="Times New Roman" panose="02020603050405020304" pitchFamily="18" charset="0"/>
              </a:rPr>
              <a:t>8.5. Проблемы перехода от младшего школьного возраста к подростковому</a:t>
            </a:r>
          </a:p>
          <a:p>
            <a:pPr algn="just"/>
            <a:r>
              <a:rPr lang="ru-RU" dirty="0" smtClean="0">
                <a:latin typeface="Times New Roman" panose="02020603050405020304" pitchFamily="18" charset="0"/>
                <a:cs typeface="Times New Roman" panose="02020603050405020304" pitchFamily="18" charset="0"/>
              </a:rPr>
              <a:t>Любые переходные периоды выдвигают специфические проблемы, которые требуют особого внимания. Сюда можно отнести и переход учащихся из начальной школы (9-11 лет) в среднее звено. Изменившиеся условия учения предъявляют более высокие требования к интеллектуальному и личностному развитию.</a:t>
            </a:r>
          </a:p>
          <a:p>
            <a:pPr algn="just"/>
            <a:r>
              <a:rPr lang="ru-RU" dirty="0" smtClean="0">
                <a:latin typeface="Times New Roman" panose="02020603050405020304" pitchFamily="18" charset="0"/>
                <a:cs typeface="Times New Roman" panose="02020603050405020304" pitchFamily="18" charset="0"/>
              </a:rPr>
              <a:t>Однако этот уровень развития учащихся не одинаков. У кого-то он соответствует условиям успешности их дальнейшего обучения, у других достигает едва допустимого предела. Поэтому данный переходный период может сопровождаться разного рода трудностями.</a:t>
            </a:r>
          </a:p>
          <a:p>
            <a:pPr algn="just"/>
            <a:r>
              <a:rPr lang="ru-RU" dirty="0" smtClean="0">
                <a:latin typeface="Times New Roman" panose="02020603050405020304" pitchFamily="18" charset="0"/>
                <a:cs typeface="Times New Roman" panose="02020603050405020304" pitchFamily="18" charset="0"/>
              </a:rPr>
              <a:t>Так что же происходит с детьми, что характеризует особенности психического и личностного развития школьников на стыке этих возрастов? Рассмотрим эти особенности, используя данные отечественной психологии, опираясь на работы Л.И. </a:t>
            </a:r>
            <a:r>
              <a:rPr lang="ru-RU" dirty="0" err="1" smtClean="0">
                <a:latin typeface="Times New Roman" panose="02020603050405020304" pitchFamily="18" charset="0"/>
                <a:cs typeface="Times New Roman" panose="02020603050405020304" pitchFamily="18" charset="0"/>
              </a:rPr>
              <a:t>Божович</a:t>
            </a:r>
            <a:r>
              <a:rPr lang="ru-RU" dirty="0" smtClean="0">
                <a:latin typeface="Times New Roman" panose="02020603050405020304" pitchFamily="18" charset="0"/>
                <a:cs typeface="Times New Roman" panose="02020603050405020304" pitchFamily="18" charset="0"/>
              </a:rPr>
              <a:t>, В.В. Давыдова, Т.В. Драгуновой, И.В. Дубровиной, А.В. Захаровой, А.К. Марковой, Д.И. </a:t>
            </a:r>
            <a:r>
              <a:rPr lang="ru-RU" dirty="0" err="1" smtClean="0">
                <a:latin typeface="Times New Roman" panose="02020603050405020304" pitchFamily="18" charset="0"/>
                <a:cs typeface="Times New Roman" panose="02020603050405020304" pitchFamily="18" charset="0"/>
              </a:rPr>
              <a:t>Фельдштейна</a:t>
            </a:r>
            <a:r>
              <a:rPr lang="ru-RU" dirty="0" smtClean="0">
                <a:latin typeface="Times New Roman" panose="02020603050405020304" pitchFamily="18" charset="0"/>
                <a:cs typeface="Times New Roman" panose="02020603050405020304" pitchFamily="18" charset="0"/>
              </a:rPr>
              <a:t>, Д.Б. </a:t>
            </a:r>
            <a:r>
              <a:rPr lang="ru-RU" dirty="0" err="1" smtClean="0">
                <a:latin typeface="Times New Roman" panose="02020603050405020304" pitchFamily="18" charset="0"/>
                <a:cs typeface="Times New Roman" panose="02020603050405020304" pitchFamily="18" charset="0"/>
              </a:rPr>
              <a:t>Эльконина</a:t>
            </a:r>
            <a:r>
              <a:rPr lang="ru-RU" dirty="0" smtClean="0">
                <a:latin typeface="Times New Roman" panose="02020603050405020304" pitchFamily="18" charset="0"/>
                <a:cs typeface="Times New Roman" panose="02020603050405020304" pitchFamily="18" charset="0"/>
              </a:rPr>
              <a:t> и др.</a:t>
            </a:r>
          </a:p>
        </p:txBody>
      </p:sp>
    </p:spTree>
    <p:extLst>
      <p:ext uri="{BB962C8B-B14F-4D97-AF65-F5344CB8AC3E}">
        <p14:creationId xmlns:p14="http://schemas.microsoft.com/office/powerpoint/2010/main" val="2963692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1</a:t>
            </a:r>
            <a:r>
              <a:rPr lang="ru-RU" b="1" i="1" dirty="0" smtClean="0">
                <a:latin typeface="Times New Roman" panose="02020603050405020304" pitchFamily="18" charset="0"/>
                <a:cs typeface="Times New Roman" panose="02020603050405020304" pitchFamily="18" charset="0"/>
              </a:rPr>
              <a:t>. Мышление становится теоретическим (мышление в понятиях), </a:t>
            </a:r>
            <a:r>
              <a:rPr lang="ru-RU" dirty="0" smtClean="0">
                <a:latin typeface="Times New Roman" panose="02020603050405020304" pitchFamily="18" charset="0"/>
                <a:cs typeface="Times New Roman" panose="02020603050405020304" pitchFamily="18" charset="0"/>
              </a:rPr>
              <a:t>что ведет к перестройке всех остальных психических процессов. Именно перестройка всей познавательной сферы в связи с развитием теоретического мышления составляет основное содержание умственного развития к концу младшего школьного возраста.</a:t>
            </a:r>
          </a:p>
          <a:p>
            <a:pPr algn="just"/>
            <a:r>
              <a:rPr lang="ru-RU" dirty="0" smtClean="0">
                <a:latin typeface="Times New Roman" panose="02020603050405020304" pitchFamily="18" charset="0"/>
                <a:cs typeface="Times New Roman" panose="02020603050405020304" pitchFamily="18" charset="0"/>
              </a:rPr>
              <a:t>2. Развитие теоретического мышления способствует возникновению у учащихся </a:t>
            </a:r>
            <a:r>
              <a:rPr lang="ru-RU" b="1" i="1" dirty="0" smtClean="0">
                <a:latin typeface="Times New Roman" panose="02020603050405020304" pitchFamily="18" charset="0"/>
                <a:cs typeface="Times New Roman" panose="02020603050405020304" pitchFamily="18" charset="0"/>
              </a:rPr>
              <a:t>рефлексии (самоанализа, размышления, самонаблюдения)</a:t>
            </a:r>
            <a:r>
              <a:rPr lang="ru-RU" dirty="0" smtClean="0">
                <a:latin typeface="Times New Roman" panose="02020603050405020304" pitchFamily="18" charset="0"/>
                <a:cs typeface="Times New Roman" panose="02020603050405020304" pitchFamily="18" charset="0"/>
              </a:rPr>
              <a:t>. Она является новообразованием данного возраста, изменяя познавательную деятельность учащихся, характер их отношения к окружающим и к себе.</a:t>
            </a:r>
          </a:p>
          <a:p>
            <a:pPr algn="just"/>
            <a:r>
              <a:rPr lang="ru-RU" dirty="0" smtClean="0">
                <a:latin typeface="Times New Roman" panose="02020603050405020304" pitchFamily="18" charset="0"/>
                <a:cs typeface="Times New Roman" panose="02020603050405020304" pitchFamily="18" charset="0"/>
              </a:rPr>
              <a:t>3 Новообразованиями данного возраста являются также </a:t>
            </a:r>
            <a:r>
              <a:rPr lang="ru-RU" b="1" i="1" dirty="0" smtClean="0">
                <a:latin typeface="Times New Roman" panose="02020603050405020304" pitchFamily="18" charset="0"/>
                <a:cs typeface="Times New Roman" panose="02020603050405020304" pitchFamily="18" charset="0"/>
              </a:rPr>
              <a:t>произвольность и способность к </a:t>
            </a:r>
            <a:r>
              <a:rPr lang="ru-RU" b="1" i="1"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Произвольность характеризуется тем, что у детей завершается развитие произвольной памяти, внимания, мышления, произвольной становится организация деятельности. Способность к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заключается в психологической готовности ребенка осваивать навыки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и применять их на практике, стабилизируя свое эмоциональное состояние.</a:t>
            </a:r>
          </a:p>
          <a:p>
            <a:pPr algn="just"/>
            <a:r>
              <a:rPr lang="ru-RU" dirty="0" smtClean="0">
                <a:latin typeface="Times New Roman" panose="02020603050405020304" pitchFamily="18" charset="0"/>
                <a:cs typeface="Times New Roman" panose="02020603050405020304" pitchFamily="18" charset="0"/>
              </a:rPr>
              <a:t>Рефлексия, </a:t>
            </a:r>
            <a:r>
              <a:rPr lang="ru-RU" dirty="0" err="1" smtClean="0">
                <a:latin typeface="Times New Roman" panose="02020603050405020304" pitchFamily="18" charset="0"/>
                <a:cs typeface="Times New Roman" panose="02020603050405020304" pitchFamily="18" charset="0"/>
              </a:rPr>
              <a:t>саморегуляция</a:t>
            </a:r>
            <a:r>
              <a:rPr lang="ru-RU" dirty="0" smtClean="0">
                <a:latin typeface="Times New Roman" panose="02020603050405020304" pitchFamily="18" charset="0"/>
                <a:cs typeface="Times New Roman" panose="02020603050405020304" pitchFamily="18" charset="0"/>
              </a:rPr>
              <a:t>, произвольность проходят в это время только начальный этап формирования. В дальнейшем они закрепляются и усложняются, распространяясь не только на ситуации, связанные с учебной деятельностью, но и на другие сферы жизнедеятельности ребенка. Однако переход от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произвольного поведения, проявляющегося преимущественно в учебной деятельности, к таким ситуациям, где требуется решение нравственных проблем, к моральной </a:t>
            </a:r>
            <a:r>
              <a:rPr lang="ru-RU" dirty="0" err="1" smtClean="0">
                <a:latin typeface="Times New Roman" panose="02020603050405020304" pitchFamily="18" charset="0"/>
                <a:cs typeface="Times New Roman" panose="02020603050405020304" pitchFamily="18" charset="0"/>
              </a:rPr>
              <a:t>саморегуляции</a:t>
            </a:r>
            <a:r>
              <a:rPr lang="ru-RU" dirty="0" smtClean="0">
                <a:latin typeface="Times New Roman" panose="02020603050405020304" pitchFamily="18" charset="0"/>
                <a:cs typeface="Times New Roman" panose="02020603050405020304" pitchFamily="18" charset="0"/>
              </a:rPr>
              <a:t> поведения самим ребенком происходит именно на данном этапе.</a:t>
            </a:r>
          </a:p>
          <a:p>
            <a:pPr algn="just"/>
            <a:r>
              <a:rPr lang="ru-RU" dirty="0" smtClean="0">
                <a:latin typeface="Times New Roman" panose="02020603050405020304" pitchFamily="18" charset="0"/>
                <a:cs typeface="Times New Roman" panose="02020603050405020304" pitchFamily="18" charset="0"/>
              </a:rPr>
              <a:t>Изменяется отношение школьников к процессу обучения. Несмотря на то что учеба остается их основной деятельностью, она теряет свое ведущее значение в психическом развитии учащихся. Учебная деятельность продолжает быть общественно оцениваемой, по-прежнему влияет на содержание и степень развитости интеллектуальной, мотивационной сфер личности учащихся, но ее роль и место в общем развитии детей существенно меняются. Это характеризуется снижением успеваемости, ослаблением мотивации учения и выходом на первый план общения со сверстниками. </a:t>
            </a:r>
          </a:p>
          <a:p>
            <a:pPr algn="just"/>
            <a:r>
              <a:rPr lang="ru-RU" dirty="0" smtClean="0">
                <a:latin typeface="Times New Roman" panose="02020603050405020304" pitchFamily="18" charset="0"/>
                <a:cs typeface="Times New Roman" panose="02020603050405020304" pitchFamily="18" charset="0"/>
              </a:rPr>
              <a:t>Если младший школьный возраст – это период начального знакомства с учебной деятельностью и овладения ее структурными компонентами, то к началу подросткового возраста учащиеся должны овладеть самостоятельными формами работы; это время развития интеллектуальной деятельности, познавательной активности, учебно-познавательной мотивации.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477666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Учение теперь может осуществляться самостоятельно, целенаправленно. Но такой путь развития познавательной активности возможен лишь тогда, когда интерес к учению становится </a:t>
            </a:r>
            <a:r>
              <a:rPr lang="ru-RU" dirty="0" err="1" smtClean="0">
                <a:latin typeface="Times New Roman" panose="02020603050405020304" pitchFamily="18" charset="0"/>
                <a:cs typeface="Times New Roman" panose="02020603050405020304" pitchFamily="18" charset="0"/>
              </a:rPr>
              <a:t>смыслообразующим</a:t>
            </a:r>
            <a:r>
              <a:rPr lang="ru-RU" dirty="0" smtClean="0">
                <a:latin typeface="Times New Roman" panose="02020603050405020304" pitchFamily="18" charset="0"/>
                <a:cs typeface="Times New Roman" panose="02020603050405020304" pitchFamily="18" charset="0"/>
              </a:rPr>
              <a:t> мотивом (учение переходит из области «значений» в область «личностных смыслов»), другими словами, важно, чтобы ребенку было интересно на уроках и хотелось учиться.</a:t>
            </a:r>
          </a:p>
          <a:p>
            <a:pPr algn="just"/>
            <a:r>
              <a:rPr lang="ru-RU" dirty="0" smtClean="0">
                <a:latin typeface="Times New Roman" panose="02020603050405020304" pitchFamily="18" charset="0"/>
                <a:cs typeface="Times New Roman" panose="02020603050405020304" pitchFamily="18" charset="0"/>
              </a:rPr>
              <a:t>Рубеж 4-5-го классов, по свидетельству многих педагогов и психологов, характеризуется значительным снижением интереса учащихся к учебе, к самому процессу обучения. Все это формирует негативное отношение к школе в целом и к обязательности ее посещения, нежелание выполнять домашние задания; начинаются конфликты с учителями, нарушаются правила поведения в школе.</a:t>
            </a:r>
          </a:p>
          <a:p>
            <a:pPr algn="just"/>
            <a:r>
              <a:rPr lang="ru-RU" dirty="0" smtClean="0">
                <a:latin typeface="Times New Roman" panose="02020603050405020304" pitchFamily="18" charset="0"/>
                <a:cs typeface="Times New Roman" panose="02020603050405020304" pitchFamily="18" charset="0"/>
              </a:rPr>
              <a:t>Причины негативных проявлений неудовлетворенности детей учением, во-первых, могут быть связаны с особенностями работы педагогов. Так, учителя третьеклассников нередко продолжают вести обучение своих воспитанников, руководствуясь теми же принципами, что и при работе в 1–2 классах, не способствуя развитию активности и инициативности школьников, творческому осмыслению ими сообщаемых знаний, развитию креативности. Во-вторых, это причины, вызванные особенностями развития детей в данном возрасте.</a:t>
            </a:r>
          </a:p>
          <a:p>
            <a:pPr algn="just"/>
            <a:r>
              <a:rPr lang="ru-RU" dirty="0" smtClean="0">
                <a:latin typeface="Times New Roman" panose="02020603050405020304" pitchFamily="18" charset="0"/>
                <a:cs typeface="Times New Roman" panose="02020603050405020304" pitchFamily="18" charset="0"/>
              </a:rPr>
              <a:t>Как говорилось выше, новообразованием данного переходного возраста является рефлексия, которая меняет взгляд детей на окружающий мир, заставляет вырабатывать собственные взгляды, собственное мнение, представления о ценности и значимости учения. Осознание своего личного отношения к миру и другим людям только начинается и поэтому затрагивает более знакомую детям сферу деятельности – учебную. Формируется </a:t>
            </a:r>
            <a:r>
              <a:rPr lang="ru-RU" b="1" i="1" dirty="0" smtClean="0">
                <a:latin typeface="Times New Roman" panose="02020603050405020304" pitchFamily="18" charset="0"/>
                <a:cs typeface="Times New Roman" panose="02020603050405020304" pitchFamily="18" charset="0"/>
              </a:rPr>
              <a:t>личное отношение к учению</a:t>
            </a:r>
            <a:r>
              <a:rPr lang="ru-RU" dirty="0" smtClean="0">
                <a:latin typeface="Times New Roman" panose="02020603050405020304" pitchFamily="18" charset="0"/>
                <a:cs typeface="Times New Roman" panose="02020603050405020304" pitchFamily="18" charset="0"/>
              </a:rPr>
              <a:t>. В результате может возникнуть «мотивационный вакуум», когда прежние представления многих детей уже не устраивают, а новые еще не осознаны, не оформились, не возникли. Поэтому многие пятиклассники на вопрос: «Любишь ли ты учиться?» отвечают: «Не знаю».</a:t>
            </a:r>
          </a:p>
          <a:p>
            <a:pPr algn="just"/>
            <a:r>
              <a:rPr lang="ru-RU" dirty="0" smtClean="0">
                <a:latin typeface="Times New Roman" panose="02020603050405020304" pitchFamily="18" charset="0"/>
                <a:cs typeface="Times New Roman" panose="02020603050405020304" pitchFamily="18" charset="0"/>
              </a:rPr>
              <a:t>В этот переходный период изменяются </a:t>
            </a:r>
            <a:r>
              <a:rPr lang="ru-RU" b="1" i="1" dirty="0" smtClean="0">
                <a:latin typeface="Times New Roman" panose="02020603050405020304" pitchFamily="18" charset="0"/>
                <a:cs typeface="Times New Roman" panose="02020603050405020304" pitchFamily="18" charset="0"/>
              </a:rPr>
              <a:t>взаимоотношения со взрослыми и со сверстниками</a:t>
            </a:r>
            <a:r>
              <a:rPr lang="ru-RU" dirty="0" smtClean="0">
                <a:latin typeface="Times New Roman" panose="02020603050405020304" pitchFamily="18" charset="0"/>
                <a:cs typeface="Times New Roman" panose="02020603050405020304" pitchFamily="18" charset="0"/>
              </a:rPr>
              <a:t>. Появляются притязания детей на определенное отношение в системе деловых и личных взаимоотношений в коллективе, формируется достаточно устойчивый статус ученика в этой системе. Ребенок стремится найти свое место в группе, поэтому на эмоциональное состояние ребенка влияет то, как складываются отношения с товарищами, а не только успехи в учебе и отношения со взрослыми – учителями и родителями.</a:t>
            </a:r>
          </a:p>
        </p:txBody>
      </p:sp>
    </p:spTree>
    <p:extLst>
      <p:ext uri="{BB962C8B-B14F-4D97-AF65-F5344CB8AC3E}">
        <p14:creationId xmlns:p14="http://schemas.microsoft.com/office/powerpoint/2010/main" val="2755720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Изменяются и нормы, которыми регулируются отношения школьников друг к другу: на первый план выступают «стихийные детские нормы», связанные с качествами «настоящего товарищества». Происходит негласное деление: «хороший ученик» и «хороший товарищ». Хороший ученик не всегда может быть хорошим товарищем, а хороший товарищ – хорошим учеником. И это понятно, потому что содержание норм, нравственных качеств, которыми характеризуются хороший ученик и хороший товарищ не могут и не должны полностью совпадать, поскольку они отражают различные сферы жизнедеятельности школьников.</a:t>
            </a:r>
          </a:p>
          <a:p>
            <a:pPr algn="just"/>
            <a:r>
              <a:rPr lang="ru-RU" dirty="0" smtClean="0">
                <a:latin typeface="Times New Roman" panose="02020603050405020304" pitchFamily="18" charset="0"/>
                <a:cs typeface="Times New Roman" panose="02020603050405020304" pitchFamily="18" charset="0"/>
              </a:rPr>
              <a:t>Существенно меняется </a:t>
            </a:r>
            <a:r>
              <a:rPr lang="ru-RU" b="1" i="1" dirty="0" smtClean="0">
                <a:latin typeface="Times New Roman" panose="02020603050405020304" pitchFamily="18" charset="0"/>
                <a:cs typeface="Times New Roman" panose="02020603050405020304" pitchFamily="18" charset="0"/>
              </a:rPr>
              <a:t>характер самооценки </a:t>
            </a:r>
            <a:r>
              <a:rPr lang="ru-RU" dirty="0" smtClean="0">
                <a:latin typeface="Times New Roman" panose="02020603050405020304" pitchFamily="18" charset="0"/>
                <a:cs typeface="Times New Roman" panose="02020603050405020304" pitchFamily="18" charset="0"/>
              </a:rPr>
              <a:t>школьников. Если раньше отношение ученика к себе формировалось учителем на основании полученных оценок, то теперь во внимание принимаются не учебные характеристики, а качества, проявляющиеся в общении. Резко возрастает количество негативных самооценок. Недовольство собой у детей данного возраста распространяется не только на относительно новую сферу их жизнедеятельности – общение со сверстниками, но и на учебную. Поэтому у детей возникает потребность в общей положительной оценке своей личности другими людьми, прежде всего взрослыми, а также потребность и необходимость в </a:t>
            </a:r>
            <a:r>
              <a:rPr lang="ru-RU" b="1" i="1" dirty="0" smtClean="0">
                <a:latin typeface="Times New Roman" panose="02020603050405020304" pitchFamily="18" charset="0"/>
                <a:cs typeface="Times New Roman" panose="02020603050405020304" pitchFamily="18" charset="0"/>
              </a:rPr>
              <a:t>общей положительной оценке себя</a:t>
            </a:r>
            <a:r>
              <a:rPr lang="ru-RU" dirty="0" smtClean="0">
                <a:latin typeface="Times New Roman" panose="02020603050405020304" pitchFamily="18" charset="0"/>
                <a:cs typeface="Times New Roman" panose="02020603050405020304" pitchFamily="18" charset="0"/>
              </a:rPr>
              <a:t> в целом, вне зависимости от конкретных результатов.</a:t>
            </a:r>
          </a:p>
          <a:p>
            <a:pPr algn="just"/>
            <a:r>
              <a:rPr lang="ru-RU" dirty="0" smtClean="0">
                <a:latin typeface="Times New Roman" panose="02020603050405020304" pitchFamily="18" charset="0"/>
                <a:cs typeface="Times New Roman" panose="02020603050405020304" pitchFamily="18" charset="0"/>
              </a:rPr>
              <a:t>Человек на протяжении всей жизни нуждается в безусловном принятии и любви, это жизненно необходимо каждому для того, чтобы стать успешным, уверенным, гармонично развитым, но у детей эта потребность развита сильнее. В младшем школьном возрасте она становится основой благоприятного личностного развития школьников в дальнейшем.</a:t>
            </a:r>
          </a:p>
          <a:p>
            <a:pPr algn="just"/>
            <a:r>
              <a:rPr lang="ru-RU" dirty="0" smtClean="0">
                <a:latin typeface="Times New Roman" panose="02020603050405020304" pitchFamily="18" charset="0"/>
                <a:cs typeface="Times New Roman" panose="02020603050405020304" pitchFamily="18" charset="0"/>
              </a:rPr>
              <a:t>Смена социальной ситуации, развития и изменение содержания внутренней позиции ученика лежат в основе </a:t>
            </a:r>
            <a:r>
              <a:rPr lang="ru-RU" b="1" i="1" dirty="0" smtClean="0">
                <a:latin typeface="Times New Roman" panose="02020603050405020304" pitchFamily="18" charset="0"/>
                <a:cs typeface="Times New Roman" panose="02020603050405020304" pitchFamily="18" charset="0"/>
              </a:rPr>
              <a:t>мотивационного кризиса. </a:t>
            </a:r>
            <a:r>
              <a:rPr lang="ru-RU" dirty="0" smtClean="0">
                <a:latin typeface="Times New Roman" panose="02020603050405020304" pitchFamily="18" charset="0"/>
                <a:cs typeface="Times New Roman" panose="02020603050405020304" pitchFamily="18" charset="0"/>
              </a:rPr>
              <a:t>Данный кризис пока еще слабо выражен в поведении, во внешних проявлениях. Переживания школьников, связанные с такими изменениями, далеко не всегда осознаются ими, часто они даже не могут сформулировать свои трудности, проблемы, вопросы. В результате возникает психологическая незащищенность перед новым этапом развития. Недовольство собой, отношениями с другими, критичность в оценке результатов учебы может привести к развитию потребности в самовоспитании, а может стать препятствием к полноценному формированию личности. Путь, по которому пойдет становление личности школьника, во многом зависит от того, насколько </a:t>
            </a:r>
            <a:r>
              <a:rPr lang="ru-RU" smtClean="0">
                <a:latin typeface="Times New Roman" panose="02020603050405020304" pitchFamily="18" charset="0"/>
                <a:cs typeface="Times New Roman" panose="02020603050405020304" pitchFamily="18" charset="0"/>
              </a:rPr>
              <a:t>успешно будет протекать </a:t>
            </a:r>
            <a:r>
              <a:rPr lang="ru-RU" dirty="0" smtClean="0">
                <a:latin typeface="Times New Roman" panose="02020603050405020304" pitchFamily="18" charset="0"/>
                <a:cs typeface="Times New Roman" panose="02020603050405020304" pitchFamily="18" charset="0"/>
              </a:rPr>
              <a:t>этот этап взросления.</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147698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740307"/>
          </a:xfrm>
          <a:prstGeom prst="rect">
            <a:avLst/>
          </a:prstGeom>
        </p:spPr>
        <p:txBody>
          <a:bodyPr wrap="square">
            <a:spAutoFit/>
          </a:bodyPr>
          <a:lstStyle/>
          <a:p>
            <a:pPr algn="ctr"/>
            <a:r>
              <a:rPr lang="ru-RU" b="1" dirty="0" smtClean="0">
                <a:solidFill>
                  <a:srgbClr val="FF0000"/>
                </a:solidFill>
                <a:latin typeface="Times New Roman" panose="02020603050405020304" pitchFamily="18" charset="0"/>
                <a:cs typeface="Times New Roman" panose="02020603050405020304" pitchFamily="18" charset="0"/>
              </a:rPr>
              <a:t>8.1. Социальная ситуация развития</a:t>
            </a:r>
          </a:p>
          <a:p>
            <a:pPr algn="just"/>
            <a:r>
              <a:rPr lang="ru-RU" dirty="0" smtClean="0">
                <a:latin typeface="Times New Roman" panose="02020603050405020304" pitchFamily="18" charset="0"/>
                <a:cs typeface="Times New Roman" panose="02020603050405020304" pitchFamily="18" charset="0"/>
              </a:rPr>
              <a:t>Проблемами младшего школьного возраста занимались многие психологи: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В.В. Давыдова, Л.И. </a:t>
            </a:r>
            <a:r>
              <a:rPr lang="ru-RU" dirty="0" err="1" smtClean="0">
                <a:latin typeface="Times New Roman" panose="02020603050405020304" pitchFamily="18" charset="0"/>
                <a:cs typeface="Times New Roman" panose="02020603050405020304" pitchFamily="18" charset="0"/>
              </a:rPr>
              <a:t>Айдарова</a:t>
            </a:r>
            <a:r>
              <a:rPr lang="ru-RU" dirty="0" smtClean="0">
                <a:latin typeface="Times New Roman" panose="02020603050405020304" pitchFamily="18" charset="0"/>
                <a:cs typeface="Times New Roman" panose="02020603050405020304" pitchFamily="18" charset="0"/>
              </a:rPr>
              <a:t>, Ю.А. Полуянов и др. Этот возраст привлекает к себе пристальное внимание ученых потому, что он еще не до конца исследован, так как исторически выделился совсем недавно, с введением обязательного и всеобщего неполного и полного среднего образования. Задачи и содержание среднего образования пока до конца не определились, поэтому психологические особенности младшего школьного возраста нельзя считать окончательными и неизменными. </a:t>
            </a:r>
          </a:p>
          <a:p>
            <a:pPr algn="just"/>
            <a:r>
              <a:rPr lang="ru-RU" dirty="0" smtClean="0">
                <a:latin typeface="Times New Roman" panose="02020603050405020304" pitchFamily="18" charset="0"/>
                <a:cs typeface="Times New Roman" panose="02020603050405020304" pitchFamily="18" charset="0"/>
              </a:rPr>
              <a:t>Рассмотрим выявленные и экспериментально доказанные особенности социальной ситуации развития детей младшего школьного возраста.</a:t>
            </a:r>
          </a:p>
          <a:p>
            <a:pPr algn="just"/>
            <a:r>
              <a:rPr lang="ru-RU" dirty="0" smtClean="0">
                <a:latin typeface="Times New Roman" panose="02020603050405020304" pitchFamily="18" charset="0"/>
                <a:cs typeface="Times New Roman" panose="02020603050405020304" pitchFamily="18" charset="0"/>
              </a:rPr>
              <a:t>Первый и самый важный момент – </a:t>
            </a:r>
            <a:r>
              <a:rPr lang="ru-RU" b="1" i="1" dirty="0" smtClean="0">
                <a:latin typeface="Times New Roman" panose="02020603050405020304" pitchFamily="18" charset="0"/>
                <a:cs typeface="Times New Roman" panose="02020603050405020304" pitchFamily="18" charset="0"/>
              </a:rPr>
              <a:t>это начало обучения в школе</a:t>
            </a:r>
            <a:r>
              <a:rPr lang="ru-RU" dirty="0" smtClean="0">
                <a:latin typeface="Times New Roman" panose="02020603050405020304" pitchFamily="18" charset="0"/>
                <a:cs typeface="Times New Roman" panose="02020603050405020304" pitchFamily="18" charset="0"/>
              </a:rPr>
              <a:t>. У ребенка происходит перестройка всех систем отношений с действительностью. Если у дошкольника существовали две сферы социальных отношений: «ребенок – взрослый» и «ребенок – дети», то теперь в системе отношений «ребенок – взрослый» произошли изменения. Она разделилась на две части: «ребенок – родитель» и «ребенок –учитель».</a:t>
            </a:r>
          </a:p>
          <a:p>
            <a:pPr algn="just"/>
            <a:r>
              <a:rPr lang="ru-RU" dirty="0" smtClean="0">
                <a:latin typeface="Times New Roman" panose="02020603050405020304" pitchFamily="18" charset="0"/>
                <a:cs typeface="Times New Roman" panose="02020603050405020304" pitchFamily="18" charset="0"/>
              </a:rPr>
              <a:t>Система «ребенок – учитель» начинает определять отношение ребенка и к родителям, и к детям. Это было экспериментально показано Б.Г. Ананьевым, Л.И. </a:t>
            </a:r>
            <a:r>
              <a:rPr lang="ru-RU" dirty="0" err="1" smtClean="0">
                <a:latin typeface="Times New Roman" panose="02020603050405020304" pitchFamily="18" charset="0"/>
                <a:cs typeface="Times New Roman" panose="02020603050405020304" pitchFamily="18" charset="0"/>
              </a:rPr>
              <a:t>Божович</a:t>
            </a:r>
            <a:r>
              <a:rPr lang="ru-RU" dirty="0" smtClean="0">
                <a:latin typeface="Times New Roman" panose="02020603050405020304" pitchFamily="18" charset="0"/>
                <a:cs typeface="Times New Roman" panose="02020603050405020304" pitchFamily="18" charset="0"/>
              </a:rPr>
              <a:t>, И.С. Славиной. Данные отношения становятся для ребенка центральными, потому что появляется оценочная система: хорошие отметки и хорошее поведение, оценивание исходит от учителя. От того, какие оценки он будет получать, зависят отношения со сверстниками и родителями. Сверстники стараются дружить с теми, кто хорошо учится. Если раньше родители спрашивали: «Как у тебя дела?», то теперь: «Какую оценку ты получил?». Ребенок видит, что плохие оценки огорчают родителей, а хорошие – радуют.</a:t>
            </a:r>
          </a:p>
          <a:p>
            <a:pPr algn="just"/>
            <a:r>
              <a:rPr lang="ru-RU" dirty="0" smtClean="0">
                <a:latin typeface="Times New Roman" panose="02020603050405020304" pitchFamily="18" charset="0"/>
                <a:cs typeface="Times New Roman" panose="02020603050405020304" pitchFamily="18" charset="0"/>
              </a:rPr>
              <a:t>Отношения «ребенок – учитель» превращаются в отношения «ребенок –общество». В учителе оказываются воплощенными требования общества. «В школе закон общий для всех», писал Г.-Ф. Гегель. В школе построена система определенных отношений, и ее носителем является учитель.</a:t>
            </a:r>
          </a:p>
          <a:p>
            <a:pPr algn="just"/>
            <a:r>
              <a:rPr lang="ru-RU" dirty="0" smtClean="0">
                <a:latin typeface="Times New Roman" panose="02020603050405020304" pitchFamily="18" charset="0"/>
                <a:cs typeface="Times New Roman" panose="02020603050405020304" pitchFamily="18" charset="0"/>
              </a:rPr>
              <a:t>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отмечал, что дети очень чутки к тому, как учитель относится к детям. Если ребенок замечает, что учитель кого-то выделяет, то уважение к нему снижается. В первое время дети строго следуют указаниям учителя, но если он проявляет лояльность по отношению к правилу, то правило начинает разрушаться изнутри.</a:t>
            </a:r>
          </a:p>
        </p:txBody>
      </p:sp>
    </p:spTree>
    <p:extLst>
      <p:ext uri="{BB962C8B-B14F-4D97-AF65-F5344CB8AC3E}">
        <p14:creationId xmlns:p14="http://schemas.microsoft.com/office/powerpoint/2010/main" val="3227737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646330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С началом обучения в школе у ребенка изменяются отношения с окружающими людьми. Несмотря на то что он продолжает жить в том же доме, ходить по тем же улицам, жизнь его кардинально меняется. Свобода дошкольного детства сменяется отношениями зависимости и подчинения определенным правилам. Родители начинают контролировать его: интересуются оценками и высказывают свое мнение по поводу них, проверяют домашние задания, составляют режим дня. Ребенку начинает казаться, что родители стали любить его меньше, потому что теперь их больше всего интересуют оценки. Это возлагает на него новую ответственность: ему приходится контролировать свои ситуативные импульсы, организовывать свою жизнь. В результате ребенок начинает испытывать чувство одиночества и отчуждения от близких.</a:t>
            </a:r>
          </a:p>
          <a:p>
            <a:pPr algn="just"/>
            <a:r>
              <a:rPr lang="ru-RU" dirty="0" smtClean="0">
                <a:latin typeface="Times New Roman" panose="02020603050405020304" pitchFamily="18" charset="0"/>
                <a:cs typeface="Times New Roman" panose="02020603050405020304" pitchFamily="18" charset="0"/>
              </a:rPr>
              <a:t>Новая социальная ситуация ужесточает условия жизни ребенка и выступает для него как </a:t>
            </a:r>
            <a:r>
              <a:rPr lang="ru-RU" dirty="0" err="1" smtClean="0">
                <a:latin typeface="Times New Roman" panose="02020603050405020304" pitchFamily="18" charset="0"/>
                <a:cs typeface="Times New Roman" panose="02020603050405020304" pitchFamily="18" charset="0"/>
              </a:rPr>
              <a:t>стрессогенная</a:t>
            </a:r>
            <a:r>
              <a:rPr lang="ru-RU" dirty="0" smtClean="0">
                <a:latin typeface="Times New Roman" panose="02020603050405020304" pitchFamily="18" charset="0"/>
                <a:cs typeface="Times New Roman" panose="02020603050405020304" pitchFamily="18" charset="0"/>
              </a:rPr>
              <a:t>. У каждого ребенка изменяется эмоциональное состояние, повышается психическая напряженность, что отражается как на физическом здоровье, так и на поведении.</a:t>
            </a:r>
          </a:p>
          <a:p>
            <a:pPr algn="just"/>
            <a:r>
              <a:rPr lang="ru-RU" dirty="0" smtClean="0">
                <a:latin typeface="Times New Roman" panose="02020603050405020304" pitchFamily="18" charset="0"/>
                <a:cs typeface="Times New Roman" panose="02020603050405020304" pitchFamily="18" charset="0"/>
              </a:rPr>
              <a:t>Характер адаптации ребенка к новым условиям жизни и отношение к нему со стороны родных способствуют развитию чувства личности. Таким образом, младший школьный возраст характеризуется тем, что у ребенка появляется новый статус: он ученик и ответственный человек.</a:t>
            </a:r>
          </a:p>
          <a:p>
            <a:pPr algn="ctr"/>
            <a:endParaRPr lang="ru-RU" b="1" dirty="0" smtClean="0">
              <a:solidFill>
                <a:srgbClr val="FF0000"/>
              </a:solidFill>
              <a:latin typeface="Times New Roman" panose="02020603050405020304" pitchFamily="18" charset="0"/>
              <a:cs typeface="Times New Roman" panose="02020603050405020304" pitchFamily="18" charset="0"/>
            </a:endParaRPr>
          </a:p>
          <a:p>
            <a:pPr algn="ctr"/>
            <a:r>
              <a:rPr lang="ru-RU" b="1" dirty="0" smtClean="0">
                <a:solidFill>
                  <a:srgbClr val="FF0000"/>
                </a:solidFill>
                <a:latin typeface="Times New Roman" panose="02020603050405020304" pitchFamily="18" charset="0"/>
                <a:cs typeface="Times New Roman" panose="02020603050405020304" pitchFamily="18" charset="0"/>
              </a:rPr>
              <a:t>8.2. Учебная деятельность. Другие виды деятельности</a:t>
            </a:r>
          </a:p>
          <a:p>
            <a:pPr algn="just"/>
            <a:r>
              <a:rPr lang="ru-RU" dirty="0" smtClean="0">
                <a:latin typeface="Times New Roman" panose="02020603050405020304" pitchFamily="18" charset="0"/>
                <a:cs typeface="Times New Roman" panose="02020603050405020304" pitchFamily="18" charset="0"/>
              </a:rPr>
              <a:t>Учебная деятельность – это процесс приобретения человеком новых знаний, умений и навыков или изменение старых. Предметы науки и культуры – это особые предметы, с которыми надо научиться действовать.</a:t>
            </a:r>
          </a:p>
          <a:p>
            <a:pPr algn="just"/>
            <a:r>
              <a:rPr lang="ru-RU" dirty="0" smtClean="0">
                <a:latin typeface="Times New Roman" panose="02020603050405020304" pitchFamily="18" charset="0"/>
                <a:cs typeface="Times New Roman" panose="02020603050405020304" pitchFamily="18" charset="0"/>
              </a:rPr>
              <a:t>Учебная деятельность не дается человеку от рождения, ее надо сформировать. Поэтому задача начальной школы состоит в том, чтобы научить ребенка учиться.</a:t>
            </a:r>
          </a:p>
          <a:p>
            <a:pPr algn="just"/>
            <a:r>
              <a:rPr lang="ru-RU" dirty="0" smtClean="0">
                <a:latin typeface="Times New Roman" panose="02020603050405020304" pitchFamily="18" charset="0"/>
                <a:cs typeface="Times New Roman" panose="02020603050405020304" pitchFamily="18" charset="0"/>
              </a:rPr>
              <a:t>Для того чтобы учебная деятельность проходила успешно, необходима положительная мотивации, т. е. чтобы ребенок сам очень хотел учиться. Но мотив и содержание учебной деятельности не соответствуют друг другу, и со временем мотив теряет свою силу. Поэтому одной из главных задач успешности учебной деятельности является формирование познавательной мотивации, которая тесно связана с содержанием и способами обучения.</a:t>
            </a:r>
          </a:p>
        </p:txBody>
      </p:sp>
    </p:spTree>
    <p:extLst>
      <p:ext uri="{BB962C8B-B14F-4D97-AF65-F5344CB8AC3E}">
        <p14:creationId xmlns:p14="http://schemas.microsoft.com/office/powerpoint/2010/main" val="763489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Предметом изменений в учебной деятельности является сам ученик. Учебная деятельность – это такая деятельность, которая поворачивает ребенка на самого себя, требует рефлексии, оценки того, «кем я был» и «кем я стал». Поэтому новым предметом для ученика становится процесс собственного изменения. Главным в учебной деятельности является то, чтобы человек посмотрел на себя и оценил собственные изменения. Собственная оценка и есть предмет учебной деятельности.</a:t>
            </a:r>
          </a:p>
          <a:p>
            <a:pPr algn="just"/>
            <a:r>
              <a:rPr lang="ru-RU" b="1" dirty="0" smtClean="0">
                <a:latin typeface="Times New Roman" panose="02020603050405020304" pitchFamily="18" charset="0"/>
                <a:cs typeface="Times New Roman" panose="02020603050405020304" pitchFamily="18" charset="0"/>
              </a:rPr>
              <a:t>Д.Б. </a:t>
            </a:r>
            <a:r>
              <a:rPr lang="ru-RU" b="1" dirty="0" err="1" smtClean="0">
                <a:latin typeface="Times New Roman" panose="02020603050405020304" pitchFamily="18" charset="0"/>
                <a:cs typeface="Times New Roman" panose="02020603050405020304" pitchFamily="18" charset="0"/>
              </a:rPr>
              <a:t>Эльконин</a:t>
            </a:r>
            <a:r>
              <a:rPr lang="ru-RU" b="1" dirty="0" smtClean="0">
                <a:latin typeface="Times New Roman" panose="02020603050405020304" pitchFamily="18" charset="0"/>
                <a:cs typeface="Times New Roman" panose="02020603050405020304" pitchFamily="18" charset="0"/>
              </a:rPr>
              <a:t> представил следующую структуру учебной деятельности:</a:t>
            </a:r>
          </a:p>
          <a:p>
            <a:pPr algn="just"/>
            <a:r>
              <a:rPr lang="ru-RU" i="1" dirty="0" smtClean="0">
                <a:latin typeface="Times New Roman" panose="02020603050405020304" pitchFamily="18" charset="0"/>
                <a:cs typeface="Times New Roman" panose="02020603050405020304" pitchFamily="18" charset="0"/>
              </a:rPr>
              <a:t>1) мотивация учения – система побуждений, которая заставляет ребенка учиться, придает учебной деятельности смысл;</a:t>
            </a:r>
          </a:p>
          <a:p>
            <a:pPr algn="just"/>
            <a:r>
              <a:rPr lang="ru-RU" i="1" dirty="0" smtClean="0">
                <a:latin typeface="Times New Roman" panose="02020603050405020304" pitchFamily="18" charset="0"/>
                <a:cs typeface="Times New Roman" panose="02020603050405020304" pitchFamily="18" charset="0"/>
              </a:rPr>
              <a:t>2) учебная задача, т. е. система заданий, при выполнении которых ребенок осваивает наиболее общие способы действия;</a:t>
            </a:r>
          </a:p>
          <a:p>
            <a:pPr algn="just"/>
            <a:r>
              <a:rPr lang="ru-RU" i="1" dirty="0" smtClean="0">
                <a:latin typeface="Times New Roman" panose="02020603050405020304" pitchFamily="18" charset="0"/>
                <a:cs typeface="Times New Roman" panose="02020603050405020304" pitchFamily="18" charset="0"/>
              </a:rPr>
              <a:t>3) учебные действия – те действия, с помощью которых усваивается учебная задача, т. е. все те действия, которые ученик производит на уроке (специфические для каждого предмета и общие);</a:t>
            </a:r>
          </a:p>
          <a:p>
            <a:pPr algn="just"/>
            <a:r>
              <a:rPr lang="ru-RU" i="1" dirty="0" smtClean="0">
                <a:latin typeface="Times New Roman" panose="02020603050405020304" pitchFamily="18" charset="0"/>
                <a:cs typeface="Times New Roman" panose="02020603050405020304" pitchFamily="18" charset="0"/>
              </a:rPr>
              <a:t>4) действия контроля – те действия, с помощью которых контролируется ход усвоения учебной задачи;</a:t>
            </a:r>
          </a:p>
          <a:p>
            <a:pPr algn="just"/>
            <a:r>
              <a:rPr lang="ru-RU" i="1" dirty="0" smtClean="0">
                <a:latin typeface="Times New Roman" panose="02020603050405020304" pitchFamily="18" charset="0"/>
                <a:cs typeface="Times New Roman" panose="02020603050405020304" pitchFamily="18" charset="0"/>
              </a:rPr>
              <a:t>5) действие оценки – те действия, с помощью которых оценивается успешность усвоения учебной задачи.</a:t>
            </a:r>
          </a:p>
          <a:p>
            <a:pPr algn="just"/>
            <a:r>
              <a:rPr lang="ru-RU" dirty="0" smtClean="0">
                <a:latin typeface="Times New Roman" panose="02020603050405020304" pitchFamily="18" charset="0"/>
                <a:cs typeface="Times New Roman" panose="02020603050405020304" pitchFamily="18" charset="0"/>
              </a:rPr>
              <a:t>Рассмотрим, в какой форме осуществляется учебная деятельность. На начальных этапах – это совместная деятельность учителя и ученика. По аналогии с освоением предметных действий в раннем возрасте получается, что сначала все находится в «руках учителя» и он «действует руками ученика». Только в школьном возрасте деятельность осуществляется с идеальными объектами (числа, звуки), а «руками учителя» является его интеллект. Учебную деятельность можно сравнить с предметной, только в учебной деятельности предмет является теоретическим и идеальным, что ведет к проблемам в совместной деятельности во время учебного процесса. Но в процессе обучения происходит взаимодействие ребенка не только с учителем, но и друг с другом, которое также влияет на развитие учебной деятельности.</a:t>
            </a:r>
          </a:p>
          <a:p>
            <a:pPr algn="just"/>
            <a:r>
              <a:rPr lang="ru-RU" dirty="0" smtClean="0">
                <a:latin typeface="Times New Roman" panose="02020603050405020304" pitchFamily="18" charset="0"/>
                <a:cs typeface="Times New Roman" panose="02020603050405020304" pitchFamily="18" charset="0"/>
              </a:rPr>
              <a:t>Г.А. </a:t>
            </a:r>
            <a:r>
              <a:rPr lang="ru-RU" dirty="0" err="1" smtClean="0">
                <a:latin typeface="Times New Roman" panose="02020603050405020304" pitchFamily="18" charset="0"/>
                <a:cs typeface="Times New Roman" panose="02020603050405020304" pitchFamily="18" charset="0"/>
              </a:rPr>
              <a:t>Цукерман</a:t>
            </a:r>
            <a:r>
              <a:rPr lang="ru-RU" dirty="0" smtClean="0">
                <a:latin typeface="Times New Roman" panose="02020603050405020304" pitchFamily="18" charset="0"/>
                <a:cs typeface="Times New Roman" panose="02020603050405020304" pitchFamily="18" charset="0"/>
              </a:rPr>
              <a:t> исследовала роль кооперации со сверстниками в психическом развитии младших школьников. Материалом для исследования послужило экспериментальное обучение русскому языку первоклассников. Сравнивались экспериментальный и контрольный классы. В экспериментальном классе учитель работал с группой совместно работающих учеников, основной его задачей была организация делового общения учеников по поводу изучаемого материала. </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5403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294305"/>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контрольном классе обучение было традиционным, при котором воздействия учителя адресовались отдельно каждому ученику. По окончании исследования результаты в экспериментальном классе были лучше, чем в контрольном. Отсюда следует, что дети лучше усваивают учебный материал в совместной работе со сверстниками.</a:t>
            </a:r>
          </a:p>
          <a:p>
            <a:pPr algn="just"/>
            <a:r>
              <a:rPr lang="ru-RU" dirty="0" smtClean="0">
                <a:latin typeface="Times New Roman" panose="02020603050405020304" pitchFamily="18" charset="0"/>
                <a:cs typeface="Times New Roman" panose="02020603050405020304" pitchFamily="18" charset="0"/>
              </a:rPr>
              <a:t>Г.А. </a:t>
            </a:r>
            <a:r>
              <a:rPr lang="ru-RU" dirty="0" err="1" smtClean="0">
                <a:latin typeface="Times New Roman" panose="02020603050405020304" pitchFamily="18" charset="0"/>
                <a:cs typeface="Times New Roman" panose="02020603050405020304" pitchFamily="18" charset="0"/>
              </a:rPr>
              <a:t>Цукерман</a:t>
            </a:r>
            <a:r>
              <a:rPr lang="ru-RU" dirty="0" smtClean="0">
                <a:latin typeface="Times New Roman" panose="02020603050405020304" pitchFamily="18" charset="0"/>
                <a:cs typeface="Times New Roman" panose="02020603050405020304" pitchFamily="18" charset="0"/>
              </a:rPr>
              <a:t> выдвинула идею о том, что сотрудничество со сверстниками качественно отличается от сотрудничества со взрослым. В отношениях ребенка со взрослым последний ставит цели, контролирует и оценивает действия ребенка.</a:t>
            </a:r>
          </a:p>
          <a:p>
            <a:pPr algn="just"/>
            <a:r>
              <a:rPr lang="ru-RU" dirty="0" smtClean="0">
                <a:latin typeface="Times New Roman" panose="02020603050405020304" pitchFamily="18" charset="0"/>
                <a:cs typeface="Times New Roman" panose="02020603050405020304" pitchFamily="18" charset="0"/>
              </a:rPr>
              <a:t>Замечено, что дети могут делать ошибки в уже сформировавшихся действиях и с легкостью их находят, но только при помощи взрослых. По мнению Г.А. </a:t>
            </a:r>
            <a:r>
              <a:rPr lang="ru-RU" dirty="0" err="1" smtClean="0">
                <a:latin typeface="Times New Roman" panose="02020603050405020304" pitchFamily="18" charset="0"/>
                <a:cs typeface="Times New Roman" panose="02020603050405020304" pitchFamily="18" charset="0"/>
              </a:rPr>
              <a:t>Цукерман</a:t>
            </a:r>
            <a:r>
              <a:rPr lang="ru-RU" dirty="0" smtClean="0">
                <a:latin typeface="Times New Roman" panose="02020603050405020304" pitchFamily="18" charset="0"/>
                <a:cs typeface="Times New Roman" panose="02020603050405020304" pitchFamily="18" charset="0"/>
              </a:rPr>
              <a:t>, это происходит потому, что учитель передает только операционный состав действия, но остается держателем его смыслов и целей.</a:t>
            </a:r>
          </a:p>
          <a:p>
            <a:pPr algn="just"/>
            <a:r>
              <a:rPr lang="ru-RU" dirty="0" smtClean="0">
                <a:latin typeface="Times New Roman" panose="02020603050405020304" pitchFamily="18" charset="0"/>
                <a:cs typeface="Times New Roman" panose="02020603050405020304" pitchFamily="18" charset="0"/>
              </a:rPr>
              <a:t>При совместной работе со сверстниками равноправное общение обогащает ребенка опытом контрольно-оценочных действий и высказываний. Анализируя взаимодействие детей в экспериментальном классе, Г.А. </a:t>
            </a:r>
            <a:r>
              <a:rPr lang="ru-RU" dirty="0" err="1" smtClean="0">
                <a:latin typeface="Times New Roman" panose="02020603050405020304" pitchFamily="18" charset="0"/>
                <a:cs typeface="Times New Roman" panose="02020603050405020304" pitchFamily="18" charset="0"/>
              </a:rPr>
              <a:t>Цукерман</a:t>
            </a:r>
            <a:r>
              <a:rPr lang="ru-RU" dirty="0" smtClean="0">
                <a:latin typeface="Times New Roman" panose="02020603050405020304" pitchFamily="18" charset="0"/>
                <a:cs typeface="Times New Roman" panose="02020603050405020304" pitchFamily="18" charset="0"/>
              </a:rPr>
              <a:t> выделила две</a:t>
            </a:r>
          </a:p>
          <a:p>
            <a:pPr algn="just"/>
            <a:r>
              <a:rPr lang="ru-RU" dirty="0" smtClean="0">
                <a:latin typeface="Times New Roman" panose="02020603050405020304" pitchFamily="18" charset="0"/>
                <a:cs typeface="Times New Roman" panose="02020603050405020304" pitchFamily="18" charset="0"/>
              </a:rPr>
              <a:t>характеристики учебной деятельности.</a:t>
            </a:r>
          </a:p>
          <a:p>
            <a:pPr algn="just"/>
            <a:r>
              <a:rPr lang="ru-RU" b="1" dirty="0" smtClean="0">
                <a:latin typeface="Times New Roman" panose="02020603050405020304" pitchFamily="18" charset="0"/>
                <a:cs typeface="Times New Roman" panose="02020603050405020304" pitchFamily="18" charset="0"/>
              </a:rPr>
              <a:t>1. Независимость от взрослого</a:t>
            </a:r>
            <a:r>
              <a:rPr lang="ru-RU" dirty="0" smtClean="0">
                <a:latin typeface="Times New Roman" panose="02020603050405020304" pitchFamily="18" charset="0"/>
                <a:cs typeface="Times New Roman" panose="02020603050405020304" pitchFamily="18" charset="0"/>
              </a:rPr>
              <a:t>. Роль взрослого состоит в организации работы и ее «запуске», а затем дети работают самостоятельно. К учителю они обращаются очень редко, но взаимодействуют со сверстниками. Это обеспечивает учет позиции партнера, его точки зрения, способствует </a:t>
            </a:r>
            <a:r>
              <a:rPr lang="ru-RU" dirty="0" err="1" smtClean="0">
                <a:latin typeface="Times New Roman" panose="02020603050405020304" pitchFamily="18" charset="0"/>
                <a:cs typeface="Times New Roman" panose="02020603050405020304" pitchFamily="18" charset="0"/>
              </a:rPr>
              <a:t>децентрации</a:t>
            </a:r>
            <a:r>
              <a:rPr lang="ru-RU" dirty="0" smtClean="0">
                <a:latin typeface="Times New Roman" panose="02020603050405020304" pitchFamily="18" charset="0"/>
                <a:cs typeface="Times New Roman" panose="02020603050405020304" pitchFamily="18" charset="0"/>
              </a:rPr>
              <a:t>, что ведет к развитию рефлексии.</a:t>
            </a:r>
          </a:p>
          <a:p>
            <a:pPr algn="just"/>
            <a:r>
              <a:rPr lang="ru-RU" b="1" dirty="0" smtClean="0">
                <a:latin typeface="Times New Roman" panose="02020603050405020304" pitchFamily="18" charset="0"/>
                <a:cs typeface="Times New Roman" panose="02020603050405020304" pitchFamily="18" charset="0"/>
              </a:rPr>
              <a:t>2. Обращенность не столько на результат</a:t>
            </a:r>
            <a:r>
              <a:rPr lang="ru-RU" dirty="0" smtClean="0">
                <a:latin typeface="Times New Roman" panose="02020603050405020304" pitchFamily="18" charset="0"/>
                <a:cs typeface="Times New Roman" panose="02020603050405020304" pitchFamily="18" charset="0"/>
              </a:rPr>
              <a:t>, сколько на способ своих и партнера действий. Работа строилась в форме «ситуации педсовета»: дети выполняли роль учителей разных классов и обсуждали, на какие правила надо дать задания тому или иному классу. В ходе обсуждения отмечался высокий мотивационный уровень учащихся.</a:t>
            </a:r>
          </a:p>
          <a:p>
            <a:pPr algn="just"/>
            <a:r>
              <a:rPr lang="ru-RU" dirty="0" smtClean="0">
                <a:latin typeface="Times New Roman" panose="02020603050405020304" pitchFamily="18" charset="0"/>
                <a:cs typeface="Times New Roman" panose="02020603050405020304" pitchFamily="18" charset="0"/>
              </a:rPr>
              <a:t>Развитая форма учебной деятельности есть такая форма, в которой субъект ставит перед собой задачи собственного изменения. Именно в этом и состоит цель обучения – изменить ученика.</a:t>
            </a:r>
          </a:p>
          <a:p>
            <a:pPr algn="just"/>
            <a:r>
              <a:rPr lang="ru-RU" dirty="0" smtClean="0">
                <a:latin typeface="Times New Roman" panose="02020603050405020304" pitchFamily="18" charset="0"/>
                <a:cs typeface="Times New Roman" panose="02020603050405020304" pitchFamily="18" charset="0"/>
              </a:rPr>
              <a:t>Учебная деятельность связана с другими видами деятельности младших школьников – игровой и трудовой. Рассмотрим, какое влияние она оказывает на игровую деятельность. В младшем школьном возрасте актуальность игры сохраняется, но в характере игровой деятельности происходят изменения (табл. 7). Возрастает значение игр с достижением известного результата (спортивные, интеллектуальные игры). В этом возрасте игра носит скрытый характер, т. е. происходит переход от игр в плане внешних действий к играм в плане воображения (игра-драматизация). Кроме того, игра начинает подчиняться учебной деятельности.</a:t>
            </a:r>
          </a:p>
          <a:p>
            <a:pPr algn="just"/>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118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1477328"/>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Тем не менее для младшего школьника игра очень важна, поскольку позволяет сделать смысл вещей более явным. С помощью игры ребенок приближает к себе смысл этих вещей. В младшем школьном возрасте игра продолжает иметь хотя и вспомогательное, но все-таки существенное значение. Она позволяет ребенку овладеть высокими общественными мотивами поведения. </a:t>
            </a:r>
            <a:r>
              <a:rPr lang="ru-RU" b="1" dirty="0" smtClean="0">
                <a:latin typeface="Times New Roman" panose="02020603050405020304" pitchFamily="18" charset="0"/>
                <a:cs typeface="Times New Roman" panose="02020603050405020304" pitchFamily="18" charset="0"/>
              </a:rPr>
              <a:t>Таблица 7 Этапы игровой деятельности в младшем школьном возрасте</a:t>
            </a:r>
          </a:p>
          <a:p>
            <a:pPr algn="just"/>
            <a:endParaRPr lang="ru-RU" b="1" dirty="0">
              <a:latin typeface="Times New Roman" panose="02020603050405020304" pitchFamily="18" charset="0"/>
              <a:cs typeface="Times New Roman" panose="02020603050405020304" pitchFamily="18" charset="0"/>
            </a:endParaRPr>
          </a:p>
        </p:txBody>
      </p:sp>
      <p:pic>
        <p:nvPicPr>
          <p:cNvPr id="3" name="Рисунок 2"/>
          <p:cNvPicPr>
            <a:picLocks noChangeAspect="1"/>
          </p:cNvPicPr>
          <p:nvPr/>
        </p:nvPicPr>
        <p:blipFill>
          <a:blip r:embed="rId2"/>
          <a:stretch>
            <a:fillRect/>
          </a:stretch>
        </p:blipFill>
        <p:spPr>
          <a:xfrm>
            <a:off x="259307" y="1296537"/>
            <a:ext cx="11709780" cy="5076967"/>
          </a:xfrm>
          <a:prstGeom prst="rect">
            <a:avLst/>
          </a:prstGeom>
        </p:spPr>
      </p:pic>
    </p:spTree>
    <p:extLst>
      <p:ext uri="{BB962C8B-B14F-4D97-AF65-F5344CB8AC3E}">
        <p14:creationId xmlns:p14="http://schemas.microsoft.com/office/powerpoint/2010/main" val="379102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Учебная деятельность связана и с трудом. В связи с перестройкой школы вопрос связи учебной деятельности с трудом становится особенно важным. Участие детей в трудовой деятельности оказывает существенное влияние на процесс усвоение знаний. Одна из основных трудностей освоения знаний в школе – это оторванность от жизни. Ребенок усваивает знания, знает формулировки и может проиллюстрировать их на примере, но эти знания не применяются на практике. Поэтому когда ребенок сталкивается с жизненной задачей, то вынужден прибегать к житейским представлениям. Это происходит потому, что школа не организует деятельность, направленную на применение полученных знаний на практике. Возможно, введение </a:t>
            </a:r>
            <a:r>
              <a:rPr lang="ru-RU" dirty="0" err="1" smtClean="0">
                <a:latin typeface="Times New Roman" panose="02020603050405020304" pitchFamily="18" charset="0"/>
                <a:cs typeface="Times New Roman" panose="02020603050405020304" pitchFamily="18" charset="0"/>
              </a:rPr>
              <a:t>предпрофильного</a:t>
            </a:r>
            <a:r>
              <a:rPr lang="ru-RU" dirty="0" smtClean="0">
                <a:latin typeface="Times New Roman" panose="02020603050405020304" pitchFamily="18" charset="0"/>
                <a:cs typeface="Times New Roman" panose="02020603050405020304" pitchFamily="18" charset="0"/>
              </a:rPr>
              <a:t> образования в школе немного сгладит эти проблемы.</a:t>
            </a:r>
          </a:p>
          <a:p>
            <a:pPr algn="just"/>
            <a:r>
              <a:rPr lang="ru-RU" dirty="0" smtClean="0">
                <a:latin typeface="Times New Roman" panose="02020603050405020304" pitchFamily="18" charset="0"/>
                <a:cs typeface="Times New Roman" panose="02020603050405020304" pitchFamily="18" charset="0"/>
              </a:rPr>
              <a:t>Но задача школы заключается не только в том, чтобы дать ребенку определенное количество знаний – нужно воспитать его в нравственном отношении. Перед школой стоит задача формирования нравственных качеств ребенка в ходе</a:t>
            </a:r>
          </a:p>
          <a:p>
            <a:pPr algn="just"/>
            <a:r>
              <a:rPr lang="ru-RU" dirty="0" smtClean="0">
                <a:latin typeface="Times New Roman" panose="02020603050405020304" pitchFamily="18" charset="0"/>
                <a:cs typeface="Times New Roman" panose="02020603050405020304" pitchFamily="18" charset="0"/>
              </a:rPr>
              <a:t>учебной деятельности. Полностью обеспечить решение данной задачи не</a:t>
            </a:r>
          </a:p>
          <a:p>
            <a:pPr algn="just"/>
            <a:r>
              <a:rPr lang="ru-RU" dirty="0" smtClean="0">
                <a:latin typeface="Times New Roman" panose="02020603050405020304" pitchFamily="18" charset="0"/>
                <a:cs typeface="Times New Roman" panose="02020603050405020304" pitchFamily="18" charset="0"/>
              </a:rPr>
              <a:t>представляется возможным, так как для этого нет благоприятных условий. А в труде общественный результат деятельности выступает в реальной предметной, вещественной форме, в трудовой деятельности более ощутима необходимость совместных усилий коллектива в достижении определенного результата. Именно поэтому труд имеет особо важное значение для формирования нравственных качеств личности.</a:t>
            </a:r>
          </a:p>
          <a:p>
            <a:pPr algn="ctr"/>
            <a:r>
              <a:rPr lang="ru-RU" b="1" dirty="0" smtClean="0">
                <a:solidFill>
                  <a:srgbClr val="FF0000"/>
                </a:solidFill>
                <a:latin typeface="Times New Roman" panose="02020603050405020304" pitchFamily="18" charset="0"/>
                <a:cs typeface="Times New Roman" panose="02020603050405020304" pitchFamily="18" charset="0"/>
              </a:rPr>
              <a:t>8.3. Новообразования младшего школьного возраста</a:t>
            </a:r>
          </a:p>
          <a:p>
            <a:pPr algn="just"/>
            <a:r>
              <a:rPr lang="ru-RU" dirty="0" smtClean="0">
                <a:latin typeface="Times New Roman" panose="02020603050405020304" pitchFamily="18" charset="0"/>
                <a:cs typeface="Times New Roman" panose="02020603050405020304" pitchFamily="18" charset="0"/>
              </a:rPr>
              <a:t>К новообразованиям младшего школьного возраста относятся память, восприятие, воля, мышление.</a:t>
            </a:r>
          </a:p>
          <a:p>
            <a:pPr algn="just"/>
            <a:r>
              <a:rPr lang="ru-RU" b="1" dirty="0" smtClean="0">
                <a:latin typeface="Times New Roman" panose="02020603050405020304" pitchFamily="18" charset="0"/>
                <a:cs typeface="Times New Roman" panose="02020603050405020304" pitchFamily="18" charset="0"/>
              </a:rPr>
              <a:t>Память. </a:t>
            </a:r>
            <a:r>
              <a:rPr lang="ru-RU" dirty="0" smtClean="0">
                <a:latin typeface="Times New Roman" panose="02020603050405020304" pitchFamily="18" charset="0"/>
                <a:cs typeface="Times New Roman" panose="02020603050405020304" pitchFamily="18" charset="0"/>
              </a:rPr>
              <a:t>В этом возрасте большие изменения происходят в познавательной сфере ребенка. Память приобретает ярко выраженный познавательный характер. Хорошо развивается механическая память, немного отстает в своем развитии опосредованная и логическая память. Это связано с тем, что данные виды памяти в учебной, трудовой, игровой деятельности не востребованы и ребенку хватает механической памяти. Идет интенсивное формирование приемов запоминания: от наиболее примитивных (повторение, внимательное длительное рассмотрение материала) до группировки и осмысления связей разных частей материала. </a:t>
            </a:r>
          </a:p>
          <a:p>
            <a:pPr algn="just"/>
            <a:r>
              <a:rPr lang="ru-RU" b="1" dirty="0" smtClean="0">
                <a:latin typeface="Times New Roman" panose="02020603050405020304" pitchFamily="18" charset="0"/>
                <a:cs typeface="Times New Roman" panose="02020603050405020304" pitchFamily="18" charset="0"/>
              </a:rPr>
              <a:t>Восприятие.</a:t>
            </a:r>
            <a:r>
              <a:rPr lang="ru-RU" dirty="0" smtClean="0">
                <a:latin typeface="Times New Roman" panose="02020603050405020304" pitchFamily="18" charset="0"/>
                <a:cs typeface="Times New Roman" panose="02020603050405020304" pitchFamily="18" charset="0"/>
              </a:rPr>
              <a:t> Происходит переход от непроизвольного восприятия к целенаправленному произвольному наблюдению за предметом или объектом. В начале данного периода восприятие еще не дифференцировано, поэтому ребенок иногда путает похожие по написанию буквы и цифры.</a:t>
            </a:r>
          </a:p>
        </p:txBody>
      </p:sp>
    </p:spTree>
    <p:extLst>
      <p:ext uri="{BB962C8B-B14F-4D97-AF65-F5344CB8AC3E}">
        <p14:creationId xmlns:p14="http://schemas.microsoft.com/office/powerpoint/2010/main" val="659914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7017306"/>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Если на начальном этапе обучения у ребенка преобладает анализирующее восприятие, то к концу младшего школьного возраста развивается восприятие синтезирующее. Он может устанавливать связи между элементами воспринимаемого. Это хорошо видно на следующем примере. Когда детей просили рассказать, что нарисовано на картине, то дети от 2 до 5 лет перечисляли изображенные на ней предметы, от 6 до 9 лет – описывали картину, а ребенок старше 9 лет давал свою интерпретацию увиденному.</a:t>
            </a:r>
          </a:p>
          <a:p>
            <a:pPr algn="just"/>
            <a:r>
              <a:rPr lang="ru-RU" b="1" dirty="0" smtClean="0">
                <a:latin typeface="Times New Roman" panose="02020603050405020304" pitchFamily="18" charset="0"/>
                <a:cs typeface="Times New Roman" panose="02020603050405020304" pitchFamily="18" charset="0"/>
              </a:rPr>
              <a:t>Воля.</a:t>
            </a:r>
            <a:r>
              <a:rPr lang="ru-RU" dirty="0" smtClean="0">
                <a:latin typeface="Times New Roman" panose="02020603050405020304" pitchFamily="18" charset="0"/>
                <a:cs typeface="Times New Roman" panose="02020603050405020304" pitchFamily="18" charset="0"/>
              </a:rPr>
              <a:t> Учебная деятельность способствует развитию воли, так как учение всегда требует внутренней дисциплины. У ребенка начинает развиваться способность к самоорганизации, он осваивает приемы планирования, повышаются самоконтроль и самооценка. Формируется способность сосредоточиваться на не интересных вещах.</a:t>
            </a:r>
          </a:p>
          <a:p>
            <a:pPr algn="just"/>
            <a:r>
              <a:rPr lang="ru-RU" dirty="0" smtClean="0">
                <a:latin typeface="Times New Roman" panose="02020603050405020304" pitchFamily="18" charset="0"/>
                <a:cs typeface="Times New Roman" panose="02020603050405020304" pitchFamily="18" charset="0"/>
              </a:rPr>
              <a:t>Существенные изменения в этом возрасте происходят в области </a:t>
            </a:r>
            <a:r>
              <a:rPr lang="ru-RU" b="1" i="1" dirty="0" smtClean="0">
                <a:latin typeface="Times New Roman" panose="02020603050405020304" pitchFamily="18" charset="0"/>
                <a:cs typeface="Times New Roman" panose="02020603050405020304" pitchFamily="18" charset="0"/>
              </a:rPr>
              <a:t>мышления</a:t>
            </a:r>
            <a:r>
              <a:rPr lang="ru-RU" dirty="0" smtClean="0">
                <a:latin typeface="Times New Roman" panose="02020603050405020304" pitchFamily="18" charset="0"/>
                <a:cs typeface="Times New Roman" panose="02020603050405020304" pitchFamily="18" charset="0"/>
              </a:rPr>
              <a:t>. Познавательная активность ребенка младшего школьного возрасте очень высокая. Это выражается в том, что он задает много вопросов и интересуется всем: какой глубины океан, как там дышат животные и т. д.</a:t>
            </a:r>
          </a:p>
          <a:p>
            <a:pPr algn="just"/>
            <a:r>
              <a:rPr lang="ru-RU" dirty="0" smtClean="0">
                <a:latin typeface="Times New Roman" panose="02020603050405020304" pitchFamily="18" charset="0"/>
                <a:cs typeface="Times New Roman" panose="02020603050405020304" pitchFamily="18" charset="0"/>
              </a:rPr>
              <a:t>Ребенок стремится к знаниям. Он учится оперировать ими, представлять ситуации и при необходимости пытается найти выход из той или иной ситуации.</a:t>
            </a:r>
          </a:p>
          <a:p>
            <a:pPr algn="just"/>
            <a:r>
              <a:rPr lang="ru-RU" dirty="0" smtClean="0">
                <a:latin typeface="Times New Roman" panose="02020603050405020304" pitchFamily="18" charset="0"/>
                <a:cs typeface="Times New Roman" panose="02020603050405020304" pitchFamily="18" charset="0"/>
              </a:rPr>
              <a:t>Ребенок уже может представлять ситуацию и действовать в ней в своем воображении. Такое мышление называется </a:t>
            </a:r>
            <a:r>
              <a:rPr lang="ru-RU" b="1" i="1" dirty="0" smtClean="0">
                <a:latin typeface="Times New Roman" panose="02020603050405020304" pitchFamily="18" charset="0"/>
                <a:cs typeface="Times New Roman" panose="02020603050405020304" pitchFamily="18" charset="0"/>
              </a:rPr>
              <a:t>наглядно-образным</a:t>
            </a:r>
            <a:r>
              <a:rPr lang="ru-RU" dirty="0" smtClean="0">
                <a:latin typeface="Times New Roman" panose="02020603050405020304" pitchFamily="18" charset="0"/>
                <a:cs typeface="Times New Roman" panose="02020603050405020304" pitchFamily="18" charset="0"/>
              </a:rPr>
              <a:t>. Это основной вид мышления в данном возрасте. Ребенок может мыслить и логически, но, поскольку обучение в младших классах успешно идет только на основе принципа наглядности, этот вид мышления пока необходим.</a:t>
            </a:r>
          </a:p>
          <a:p>
            <a:pPr algn="just"/>
            <a:r>
              <a:rPr lang="ru-RU" dirty="0" smtClean="0">
                <a:latin typeface="Times New Roman" panose="02020603050405020304" pitchFamily="18" charset="0"/>
                <a:cs typeface="Times New Roman" panose="02020603050405020304" pitchFamily="18" charset="0"/>
              </a:rPr>
              <a:t>В начале младшего школьного возраста мышление отличается </a:t>
            </a:r>
            <a:r>
              <a:rPr lang="ru-RU" b="1" i="1" dirty="0" smtClean="0">
                <a:latin typeface="Times New Roman" panose="02020603050405020304" pitchFamily="18" charset="0"/>
                <a:cs typeface="Times New Roman" panose="02020603050405020304" pitchFamily="18" charset="0"/>
              </a:rPr>
              <a:t>эгоцентризмом</a:t>
            </a:r>
            <a:r>
              <a:rPr lang="ru-RU" dirty="0" smtClean="0">
                <a:latin typeface="Times New Roman" panose="02020603050405020304" pitchFamily="18" charset="0"/>
                <a:cs typeface="Times New Roman" panose="02020603050405020304" pitchFamily="18" charset="0"/>
              </a:rPr>
              <a:t> – особой умственной позицией, обусловленной отсутствием знаний, необходимых для правильного определения некоторых проблемных моментов.</a:t>
            </a:r>
          </a:p>
          <a:p>
            <a:pPr algn="just"/>
            <a:r>
              <a:rPr lang="ru-RU" dirty="0" smtClean="0">
                <a:latin typeface="Times New Roman" panose="02020603050405020304" pitchFamily="18" charset="0"/>
                <a:cs typeface="Times New Roman" panose="02020603050405020304" pitchFamily="18" charset="0"/>
              </a:rPr>
              <a:t>Процесс обучения в младших классах направлен на активное развитие </a:t>
            </a:r>
            <a:r>
              <a:rPr lang="ru-RU" b="1" i="1" dirty="0" smtClean="0">
                <a:latin typeface="Times New Roman" panose="02020603050405020304" pitchFamily="18" charset="0"/>
                <a:cs typeface="Times New Roman" panose="02020603050405020304" pitchFamily="18" charset="0"/>
              </a:rPr>
              <a:t>словесно-логического мышления</a:t>
            </a:r>
            <a:r>
              <a:rPr lang="ru-RU" dirty="0" smtClean="0">
                <a:latin typeface="Times New Roman" panose="02020603050405020304" pitchFamily="18" charset="0"/>
                <a:cs typeface="Times New Roman" panose="02020603050405020304" pitchFamily="18" charset="0"/>
              </a:rPr>
              <a:t>. Первые два года в процессе обучения преобладают наглядные образцы учебного материала, но постепенно их использование сокращается. Таким образом, наглядно-образное мышление сменяется мышлением словесно-логическим.</a:t>
            </a:r>
          </a:p>
          <a:p>
            <a:pPr algn="just"/>
            <a:r>
              <a:rPr lang="ru-RU" dirty="0" smtClean="0">
                <a:latin typeface="Times New Roman" panose="02020603050405020304" pitchFamily="18" charset="0"/>
                <a:cs typeface="Times New Roman" panose="02020603050405020304" pitchFamily="18" charset="0"/>
              </a:rPr>
              <a:t>Уже в конце младшего школьного возраста (и позже) проявляются индивидуальные различия между детьми: одни – «теоретики» или «мыслители», которые легко решают задачи в словесном плане; другие – «практики», им нужна опора на наглядность и практические действия; у «художников» хорошо развито образное мышление. У многих детей эти виды мышления развиты одинаково.</a:t>
            </a:r>
          </a:p>
        </p:txBody>
      </p:sp>
    </p:spTree>
    <p:extLst>
      <p:ext uri="{BB962C8B-B14F-4D97-AF65-F5344CB8AC3E}">
        <p14:creationId xmlns:p14="http://schemas.microsoft.com/office/powerpoint/2010/main" val="37986038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192000" cy="3139321"/>
          </a:xfrm>
          <a:prstGeom prst="rect">
            <a:avLst/>
          </a:prstGeom>
        </p:spPr>
        <p:txBody>
          <a:bodyPr wrap="square">
            <a:spAutoFit/>
          </a:bodyPr>
          <a:lstStyle/>
          <a:p>
            <a:pPr algn="just"/>
            <a:r>
              <a:rPr lang="ru-RU" dirty="0" smtClean="0">
                <a:latin typeface="Times New Roman" panose="02020603050405020304" pitchFamily="18" charset="0"/>
                <a:cs typeface="Times New Roman" panose="02020603050405020304" pitchFamily="18" charset="0"/>
              </a:rPr>
              <a:t>В младшем школьном возрасте начинает развиваться </a:t>
            </a:r>
            <a:r>
              <a:rPr lang="ru-RU" b="1" i="1" dirty="0" smtClean="0">
                <a:latin typeface="Times New Roman" panose="02020603050405020304" pitchFamily="18" charset="0"/>
                <a:cs typeface="Times New Roman" panose="02020603050405020304" pitchFamily="18" charset="0"/>
              </a:rPr>
              <a:t>теоретическое мышление</a:t>
            </a:r>
            <a:r>
              <a:rPr lang="ru-RU" dirty="0" smtClean="0">
                <a:latin typeface="Times New Roman" panose="02020603050405020304" pitchFamily="18" charset="0"/>
                <a:cs typeface="Times New Roman" panose="02020603050405020304" pitchFamily="18" charset="0"/>
              </a:rPr>
              <a:t>, ведущее к перестройке всех психических процессов, и, как говорил Д.Б. </a:t>
            </a:r>
            <a:r>
              <a:rPr lang="ru-RU" dirty="0" err="1" smtClean="0">
                <a:latin typeface="Times New Roman" panose="02020603050405020304" pitchFamily="18" charset="0"/>
                <a:cs typeface="Times New Roman" panose="02020603050405020304" pitchFamily="18" charset="0"/>
              </a:rPr>
              <a:t>Эльконин</a:t>
            </a:r>
            <a:r>
              <a:rPr lang="ru-RU" dirty="0" smtClean="0">
                <a:latin typeface="Times New Roman" panose="02020603050405020304" pitchFamily="18" charset="0"/>
                <a:cs typeface="Times New Roman" panose="02020603050405020304" pitchFamily="18" charset="0"/>
              </a:rPr>
              <a:t>: «память становится мыслящей, а восприятие думающим». Важным условием для развития теоретического мышления является формирование научных понятий и применение их на практике. Это можно проиллюстрировать на следующем примере. Детям дошкольного и школьного возраста задавали вопрос: «Что такое плод?» Дошкольники говорили, что это то, что едят и что растет, а школьники отвечали, что плод – это часть растения, содержащее семя.</a:t>
            </a:r>
          </a:p>
          <a:p>
            <a:pPr algn="just"/>
            <a:r>
              <a:rPr lang="ru-RU" dirty="0" smtClean="0">
                <a:latin typeface="Times New Roman" panose="02020603050405020304" pitchFamily="18" charset="0"/>
                <a:cs typeface="Times New Roman" panose="02020603050405020304" pitchFamily="18" charset="0"/>
              </a:rPr>
              <a:t>Теоретическое мышление позволяет решать задачи, основываясь на внутренних признаках, существенных свойствах и отношениях. Развитие теоретического мышления зависит от типа обучения, т. е. от того, как и чему ребенка учат. </a:t>
            </a:r>
          </a:p>
          <a:p>
            <a:pPr algn="just"/>
            <a:r>
              <a:rPr lang="ru-RU" dirty="0" smtClean="0">
                <a:latin typeface="Times New Roman" panose="02020603050405020304" pitchFamily="18" charset="0"/>
                <a:cs typeface="Times New Roman" panose="02020603050405020304" pitchFamily="18" charset="0"/>
              </a:rPr>
              <a:t>В.В. Давыдов в книге «Виды обобщения в обучении» (М., 1972) дал сравнительную характеристику эмпирического и теоретического мышления. Он показал, что для развития теоретического мышления требуется новая логика содержания учебных процессов, так как теоретическое обобщение не развивается в недрах эмпирического (табл. 8)</a:t>
            </a: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4716324"/>
      </p:ext>
    </p:extLst>
  </p:cSld>
  <p:clrMapOvr>
    <a:masterClrMapping/>
  </p:clrMapOvr>
</p:sld>
</file>

<file path=ppt/theme/theme1.xml><?xml version="1.0" encoding="utf-8"?>
<a:theme xmlns:a="http://schemas.openxmlformats.org/drawingml/2006/main" name="Ретро">
  <a:themeElements>
    <a:clrScheme name="Ретро">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Ретро">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50</TotalTime>
  <Words>4623</Words>
  <Application>Microsoft Office PowerPoint</Application>
  <PresentationFormat>Широкоэкранный</PresentationFormat>
  <Paragraphs>102</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Calibri</vt:lpstr>
      <vt:lpstr>Calibri Light</vt:lpstr>
      <vt:lpstr>Times New Roman</vt:lpstr>
      <vt:lpstr>Ретро</vt:lpstr>
      <vt:lpstr>МЛАДШИЙ ШКОЛЬНЫЙ ВОЗРАСТ  (ОТ 6–7 ДО 10–11 ЛЕТ)</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МЛАДШИЙ ШКОЛЬНЫЙ ВОЗРАСТ  (ОТ 6–7 ДО 10–11 ЛЕТ)</dc:title>
  <dc:creator>usewr</dc:creator>
  <cp:lastModifiedBy>usewr</cp:lastModifiedBy>
  <cp:revision>7</cp:revision>
  <dcterms:created xsi:type="dcterms:W3CDTF">2022-01-20T03:42:36Z</dcterms:created>
  <dcterms:modified xsi:type="dcterms:W3CDTF">2022-01-20T04:33:14Z</dcterms:modified>
</cp:coreProperties>
</file>